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381" r:id="rId2"/>
    <p:sldId id="382" r:id="rId3"/>
    <p:sldId id="383" r:id="rId4"/>
    <p:sldId id="385" r:id="rId5"/>
    <p:sldId id="389" r:id="rId6"/>
    <p:sldId id="394" r:id="rId7"/>
    <p:sldId id="412" r:id="rId8"/>
    <p:sldId id="402" r:id="rId9"/>
    <p:sldId id="404" r:id="rId10"/>
    <p:sldId id="410" r:id="rId11"/>
    <p:sldId id="388" r:id="rId12"/>
    <p:sldId id="409" r:id="rId13"/>
    <p:sldId id="390" r:id="rId14"/>
    <p:sldId id="408" r:id="rId15"/>
    <p:sldId id="405" r:id="rId16"/>
    <p:sldId id="386" r:id="rId17"/>
    <p:sldId id="387" r:id="rId18"/>
    <p:sldId id="392" r:id="rId19"/>
    <p:sldId id="401" r:id="rId20"/>
    <p:sldId id="400" r:id="rId21"/>
    <p:sldId id="407" r:id="rId22"/>
    <p:sldId id="399" r:id="rId23"/>
    <p:sldId id="406" r:id="rId24"/>
    <p:sldId id="411" r:id="rId25"/>
    <p:sldId id="393" r:id="rId26"/>
    <p:sldId id="40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0466F6-57E1-4354-BFA3-6AA3B0692106}">
          <p14:sldIdLst>
            <p14:sldId id="381"/>
            <p14:sldId id="382"/>
            <p14:sldId id="383"/>
            <p14:sldId id="385"/>
            <p14:sldId id="389"/>
            <p14:sldId id="394"/>
            <p14:sldId id="412"/>
            <p14:sldId id="402"/>
            <p14:sldId id="404"/>
            <p14:sldId id="410"/>
            <p14:sldId id="388"/>
            <p14:sldId id="409"/>
            <p14:sldId id="390"/>
            <p14:sldId id="408"/>
            <p14:sldId id="405"/>
            <p14:sldId id="386"/>
            <p14:sldId id="387"/>
            <p14:sldId id="392"/>
            <p14:sldId id="401"/>
            <p14:sldId id="400"/>
            <p14:sldId id="407"/>
            <p14:sldId id="399"/>
            <p14:sldId id="406"/>
            <p14:sldId id="411"/>
            <p14:sldId id="393"/>
            <p14:sldId id="4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1" autoAdjust="0"/>
    <p:restoredTop sz="94660"/>
  </p:normalViewPr>
  <p:slideViewPr>
    <p:cSldViewPr snapToGrid="0">
      <p:cViewPr varScale="1">
        <p:scale>
          <a:sx n="94" d="100"/>
          <a:sy n="94" d="100"/>
        </p:scale>
        <p:origin x="581"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4CF3FA-CB98-4F1F-952A-1F428123C587}" type="datetimeFigureOut">
              <a:rPr lang="en-GB" smtClean="0"/>
              <a:t>31/05/2019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0AF15-2D00-4DC0-9C2B-029C6CF51F19}" type="slidenum">
              <a:rPr lang="en-GB" smtClean="0"/>
              <a:t>‹#›</a:t>
            </a:fld>
            <a:endParaRPr lang="en-GB"/>
          </a:p>
        </p:txBody>
      </p:sp>
    </p:spTree>
    <p:extLst>
      <p:ext uri="{BB962C8B-B14F-4D97-AF65-F5344CB8AC3E}">
        <p14:creationId xmlns:p14="http://schemas.microsoft.com/office/powerpoint/2010/main" val="502790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5B5A6F3-78FB-4346-8696-64E241C7F347}" type="datetimeFigureOut">
              <a:rPr lang="en-GB" smtClean="0"/>
              <a:t>31/05/2019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900A916-0AAD-4D3E-85A2-D1152DA14D3B}"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153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B5A6F3-78FB-4346-8696-64E241C7F347}" type="datetimeFigureOut">
              <a:rPr lang="en-GB" smtClean="0"/>
              <a:t>31/05/2019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900A916-0AAD-4D3E-85A2-D1152DA14D3B}" type="slidenum">
              <a:rPr lang="en-GB" smtClean="0"/>
              <a:t>‹#›</a:t>
            </a:fld>
            <a:endParaRPr lang="en-GB"/>
          </a:p>
        </p:txBody>
      </p:sp>
    </p:spTree>
    <p:extLst>
      <p:ext uri="{BB962C8B-B14F-4D97-AF65-F5344CB8AC3E}">
        <p14:creationId xmlns:p14="http://schemas.microsoft.com/office/powerpoint/2010/main" val="3883435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B5A6F3-78FB-4346-8696-64E241C7F347}" type="datetimeFigureOut">
              <a:rPr lang="en-GB" smtClean="0"/>
              <a:t>31/05/2019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900A916-0AAD-4D3E-85A2-D1152DA14D3B}" type="slidenum">
              <a:rPr lang="en-GB" smtClean="0"/>
              <a:t>‹#›</a:t>
            </a:fld>
            <a:endParaRPr lang="en-GB"/>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510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B5A6F3-78FB-4346-8696-64E241C7F347}" type="datetimeFigureOut">
              <a:rPr lang="en-GB" smtClean="0"/>
              <a:t>31/05/2019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900A916-0AAD-4D3E-85A2-D1152DA14D3B}" type="slidenum">
              <a:rPr lang="en-GB" smtClean="0"/>
              <a:t>‹#›</a:t>
            </a:fld>
            <a:endParaRPr lang="en-GB"/>
          </a:p>
        </p:txBody>
      </p:sp>
    </p:spTree>
    <p:extLst>
      <p:ext uri="{BB962C8B-B14F-4D97-AF65-F5344CB8AC3E}">
        <p14:creationId xmlns:p14="http://schemas.microsoft.com/office/powerpoint/2010/main" val="3374625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5B5A6F3-78FB-4346-8696-64E241C7F347}" type="datetimeFigureOut">
              <a:rPr lang="en-GB" smtClean="0"/>
              <a:t>31/05/2019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900A916-0AAD-4D3E-85A2-D1152DA14D3B}"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908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B5A6F3-78FB-4346-8696-64E241C7F347}" type="datetimeFigureOut">
              <a:rPr lang="en-GB" smtClean="0"/>
              <a:t>31/05/2019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900A916-0AAD-4D3E-85A2-D1152DA14D3B}" type="slidenum">
              <a:rPr lang="en-GB" smtClean="0"/>
              <a:t>‹#›</a:t>
            </a:fld>
            <a:endParaRPr lang="en-GB"/>
          </a:p>
        </p:txBody>
      </p:sp>
    </p:spTree>
    <p:extLst>
      <p:ext uri="{BB962C8B-B14F-4D97-AF65-F5344CB8AC3E}">
        <p14:creationId xmlns:p14="http://schemas.microsoft.com/office/powerpoint/2010/main" val="542289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B5A6F3-78FB-4346-8696-64E241C7F347}" type="datetimeFigureOut">
              <a:rPr lang="en-GB" smtClean="0"/>
              <a:t>31/05/2019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900A916-0AAD-4D3E-85A2-D1152DA14D3B}" type="slidenum">
              <a:rPr lang="en-GB" smtClean="0"/>
              <a:t>‹#›</a:t>
            </a:fld>
            <a:endParaRPr lang="en-GB"/>
          </a:p>
        </p:txBody>
      </p:sp>
    </p:spTree>
    <p:extLst>
      <p:ext uri="{BB962C8B-B14F-4D97-AF65-F5344CB8AC3E}">
        <p14:creationId xmlns:p14="http://schemas.microsoft.com/office/powerpoint/2010/main" val="820072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B5A6F3-78FB-4346-8696-64E241C7F347}" type="datetimeFigureOut">
              <a:rPr lang="en-GB" smtClean="0"/>
              <a:t>31/05/2019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900A916-0AAD-4D3E-85A2-D1152DA14D3B}" type="slidenum">
              <a:rPr lang="en-GB" smtClean="0"/>
              <a:t>‹#›</a:t>
            </a:fld>
            <a:endParaRPr lang="en-GB"/>
          </a:p>
        </p:txBody>
      </p:sp>
    </p:spTree>
    <p:extLst>
      <p:ext uri="{BB962C8B-B14F-4D97-AF65-F5344CB8AC3E}">
        <p14:creationId xmlns:p14="http://schemas.microsoft.com/office/powerpoint/2010/main" val="1195232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B5A6F3-78FB-4346-8696-64E241C7F347}" type="datetimeFigureOut">
              <a:rPr lang="en-GB" smtClean="0"/>
              <a:t>31/05/2019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900A916-0AAD-4D3E-85A2-D1152DA14D3B}" type="slidenum">
              <a:rPr lang="en-GB" smtClean="0"/>
              <a:t>‹#›</a:t>
            </a:fld>
            <a:endParaRPr lang="en-GB"/>
          </a:p>
        </p:txBody>
      </p:sp>
    </p:spTree>
    <p:extLst>
      <p:ext uri="{BB962C8B-B14F-4D97-AF65-F5344CB8AC3E}">
        <p14:creationId xmlns:p14="http://schemas.microsoft.com/office/powerpoint/2010/main" val="927585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5B5A6F3-78FB-4346-8696-64E241C7F347}" type="datetimeFigureOut">
              <a:rPr lang="en-GB" smtClean="0"/>
              <a:t>31/05/2019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900A916-0AAD-4D3E-85A2-D1152DA14D3B}" type="slidenum">
              <a:rPr lang="en-GB" smtClean="0"/>
              <a:t>‹#›</a:t>
            </a:fld>
            <a:endParaRPr lang="en-GB"/>
          </a:p>
        </p:txBody>
      </p:sp>
    </p:spTree>
    <p:extLst>
      <p:ext uri="{BB962C8B-B14F-4D97-AF65-F5344CB8AC3E}">
        <p14:creationId xmlns:p14="http://schemas.microsoft.com/office/powerpoint/2010/main" val="3890781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5B5A6F3-78FB-4346-8696-64E241C7F347}" type="datetimeFigureOut">
              <a:rPr lang="en-GB" smtClean="0"/>
              <a:t>31/05/2019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900A916-0AAD-4D3E-85A2-D1152DA14D3B}"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6663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5B5A6F3-78FB-4346-8696-64E241C7F347}" type="datetimeFigureOut">
              <a:rPr lang="en-GB" smtClean="0"/>
              <a:t>31/05/2019</a:t>
            </a:fld>
            <a:endParaRPr lang="en-GB"/>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GB"/>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0A916-0AAD-4D3E-85A2-D1152DA14D3B}" type="slidenum">
              <a:rPr lang="en-GB" smtClean="0"/>
              <a:t>‹#›</a:t>
            </a:fld>
            <a:endParaRPr lang="en-GB"/>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0748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en.wikipedia.org/wiki/Code_coverag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https://www.divio.com/blog/documentation/"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bdcaf/cookiecutter-r-data-analysis"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mamonu/bumblebee"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www.udemy.com/reproducible-analytical-pipelines/" TargetMode="External"/><Relationship Id="rId13" Type="http://schemas.openxmlformats.org/officeDocument/2006/relationships/hyperlink" Target="https://github.com/ericmjl/pyjanitor" TargetMode="External"/><Relationship Id="rId3" Type="http://schemas.openxmlformats.org/officeDocument/2006/relationships/hyperlink" Target="https://www.oreilly.com/library/view/python-testing-with/9781680502848/" TargetMode="External"/><Relationship Id="rId7" Type="http://schemas.openxmlformats.org/officeDocument/2006/relationships/hyperlink" Target="https://medium.com/homeaway-tech-blog/write-better-python-with-hypothesis-5b31ac268b69" TargetMode="External"/><Relationship Id="rId12" Type="http://schemas.openxmlformats.org/officeDocument/2006/relationships/hyperlink" Target="https://github.com/audreyr/cookiecutter" TargetMode="External"/><Relationship Id="rId2" Type="http://schemas.openxmlformats.org/officeDocument/2006/relationships/hyperlink" Target="https://certifications.bcs.org/upload/pdf/swt-intermediate-reading.pdf" TargetMode="External"/><Relationship Id="rId1" Type="http://schemas.openxmlformats.org/officeDocument/2006/relationships/slideLayout" Target="../slideLayouts/slideLayout2.xml"/><Relationship Id="rId6" Type="http://schemas.openxmlformats.org/officeDocument/2006/relationships/hyperlink" Target="https://docs.pytest.org/en/latest/" TargetMode="External"/><Relationship Id="rId11" Type="http://schemas.openxmlformats.org/officeDocument/2006/relationships/hyperlink" Target="https://github.com/tox-dev/tox" TargetMode="External"/><Relationship Id="rId5" Type="http://schemas.openxmlformats.org/officeDocument/2006/relationships/hyperlink" Target="https://hypothesis.works/articles/" TargetMode="External"/><Relationship Id="rId10" Type="http://schemas.openxmlformats.org/officeDocument/2006/relationships/hyperlink" Target="https://github.com/HypothesisWorks/hypothesis" TargetMode="External"/><Relationship Id="rId4" Type="http://schemas.openxmlformats.org/officeDocument/2006/relationships/hyperlink" Target="https://martinfowler.com/articles/practical-test-pyramid.html" TargetMode="External"/><Relationship Id="rId9" Type="http://schemas.openxmlformats.org/officeDocument/2006/relationships/hyperlink" Target="https://github.com/pytest-dev/pytest" TargetMode="External"/><Relationship Id="rId14" Type="http://schemas.openxmlformats.org/officeDocument/2006/relationships/hyperlink" Target="https://www.bbc.co.uk/news/magazine-22223190"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6FBBDD-B89F-44E3-BDDE-6D41D735AEB0}"/>
              </a:ext>
            </a:extLst>
          </p:cNvPr>
          <p:cNvSpPr>
            <a:spLocks noGrp="1"/>
          </p:cNvSpPr>
          <p:nvPr>
            <p:ph type="title"/>
          </p:nvPr>
        </p:nvSpPr>
        <p:spPr>
          <a:xfrm>
            <a:off x="524256" y="4767072"/>
            <a:ext cx="6594189" cy="1625210"/>
          </a:xfrm>
        </p:spPr>
        <p:txBody>
          <a:bodyPr>
            <a:normAutofit/>
          </a:bodyPr>
          <a:lstStyle/>
          <a:p>
            <a:pPr algn="r"/>
            <a:r>
              <a:rPr lang="en-GB" dirty="0">
                <a:solidFill>
                  <a:srgbClr val="FFFFFF"/>
                </a:solidFill>
              </a:rPr>
              <a:t>Theodore </a:t>
            </a:r>
            <a:r>
              <a:rPr lang="en-GB" dirty="0" err="1">
                <a:solidFill>
                  <a:srgbClr val="FFFFFF"/>
                </a:solidFill>
              </a:rPr>
              <a:t>MANAssis</a:t>
            </a:r>
            <a:r>
              <a:rPr lang="en-GB" dirty="0">
                <a:solidFill>
                  <a:srgbClr val="FFFFFF"/>
                </a:solidFill>
              </a:rPr>
              <a:t>  @ONS</a:t>
            </a:r>
            <a:br>
              <a:rPr lang="en-GB" dirty="0">
                <a:solidFill>
                  <a:srgbClr val="FFFFFF"/>
                </a:solidFill>
              </a:rPr>
            </a:br>
            <a:r>
              <a:rPr lang="en-GB" dirty="0">
                <a:solidFill>
                  <a:srgbClr val="FFFFFF"/>
                </a:solidFill>
              </a:rPr>
              <a:t>Testing (A RAP PERSPECTIVE)</a:t>
            </a:r>
          </a:p>
        </p:txBody>
      </p:sp>
      <p:sp>
        <p:nvSpPr>
          <p:cNvPr id="15"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36A87A-4A3A-4A48-991A-C2E9AB49039D}"/>
              </a:ext>
            </a:extLst>
          </p:cNvPr>
          <p:cNvSpPr>
            <a:spLocks noGrp="1"/>
          </p:cNvSpPr>
          <p:nvPr>
            <p:ph idx="1"/>
          </p:nvPr>
        </p:nvSpPr>
        <p:spPr>
          <a:xfrm>
            <a:off x="7967773" y="1002819"/>
            <a:ext cx="3424739" cy="4852362"/>
          </a:xfrm>
        </p:spPr>
        <p:txBody>
          <a:bodyPr anchor="ctr">
            <a:normAutofit/>
          </a:bodyPr>
          <a:lstStyle/>
          <a:p>
            <a:r>
              <a:rPr lang="en-GB" sz="2400" b="1" dirty="0">
                <a:solidFill>
                  <a:srgbClr val="FFFFFF"/>
                </a:solidFill>
              </a:rPr>
              <a:t>Testing</a:t>
            </a:r>
          </a:p>
          <a:p>
            <a:r>
              <a:rPr lang="en-GB" dirty="0">
                <a:solidFill>
                  <a:srgbClr val="FFFFFF"/>
                </a:solidFill>
              </a:rPr>
              <a:t>Coverage</a:t>
            </a:r>
          </a:p>
          <a:p>
            <a:r>
              <a:rPr lang="en-GB" dirty="0">
                <a:solidFill>
                  <a:srgbClr val="FFFFFF"/>
                </a:solidFill>
              </a:rPr>
              <a:t>What to test?</a:t>
            </a:r>
          </a:p>
          <a:p>
            <a:r>
              <a:rPr lang="en-GB" dirty="0">
                <a:solidFill>
                  <a:srgbClr val="FFFFFF"/>
                </a:solidFill>
              </a:rPr>
              <a:t>Manual Testing</a:t>
            </a:r>
          </a:p>
          <a:p>
            <a:r>
              <a:rPr lang="en-GB" dirty="0">
                <a:solidFill>
                  <a:srgbClr val="FFFFFF"/>
                </a:solidFill>
              </a:rPr>
              <a:t>Automated testing </a:t>
            </a:r>
          </a:p>
          <a:p>
            <a:r>
              <a:rPr lang="en-GB" dirty="0">
                <a:solidFill>
                  <a:srgbClr val="FFFFFF"/>
                </a:solidFill>
              </a:rPr>
              <a:t>Property based testing</a:t>
            </a:r>
          </a:p>
          <a:p>
            <a:r>
              <a:rPr lang="en-GB" dirty="0">
                <a:solidFill>
                  <a:srgbClr val="FFFFFF"/>
                </a:solidFill>
              </a:rPr>
              <a:t>Mutation Testing</a:t>
            </a:r>
          </a:p>
          <a:p>
            <a:r>
              <a:rPr lang="en-GB" dirty="0">
                <a:solidFill>
                  <a:srgbClr val="FFFFFF"/>
                </a:solidFill>
              </a:rPr>
              <a:t>Continuous Integration (CI)</a:t>
            </a:r>
          </a:p>
          <a:p>
            <a:r>
              <a:rPr lang="en-GB" dirty="0">
                <a:solidFill>
                  <a:srgbClr val="FFFFFF"/>
                </a:solidFill>
              </a:rPr>
              <a:t>Package creation</a:t>
            </a:r>
          </a:p>
          <a:p>
            <a:endParaRPr lang="en-GB" dirty="0">
              <a:solidFill>
                <a:srgbClr val="FFFFFF"/>
              </a:solidFill>
            </a:endParaRPr>
          </a:p>
          <a:p>
            <a:endParaRPr lang="en-GB" dirty="0">
              <a:solidFill>
                <a:srgbClr val="FFFFFF"/>
              </a:solidFill>
            </a:endParaRPr>
          </a:p>
          <a:p>
            <a:endParaRPr lang="en-GB" dirty="0">
              <a:solidFill>
                <a:srgbClr val="FFFFFF"/>
              </a:solidFill>
            </a:endParaRPr>
          </a:p>
        </p:txBody>
      </p:sp>
      <p:pic>
        <p:nvPicPr>
          <p:cNvPr id="5" name="Picture 4">
            <a:extLst>
              <a:ext uri="{FF2B5EF4-FFF2-40B4-BE49-F238E27FC236}">
                <a16:creationId xmlns:a16="http://schemas.microsoft.com/office/drawing/2014/main" id="{00DEA623-72FE-419E-944A-9C6D8A9D7BA4}"/>
              </a:ext>
            </a:extLst>
          </p:cNvPr>
          <p:cNvPicPr>
            <a:picLocks noChangeAspect="1"/>
          </p:cNvPicPr>
          <p:nvPr/>
        </p:nvPicPr>
        <p:blipFill rotWithShape="1">
          <a:blip r:embed="rId2">
            <a:extLst>
              <a:ext uri="{28A0092B-C50C-407E-A947-70E740481C1C}">
                <a14:useLocalDpi xmlns:a14="http://schemas.microsoft.com/office/drawing/2010/main" val="0"/>
              </a:ext>
            </a:extLst>
          </a:blip>
          <a:srcRect l="-873" r="-2766" b="2"/>
          <a:stretch/>
        </p:blipFill>
        <p:spPr>
          <a:xfrm>
            <a:off x="250723" y="2682250"/>
            <a:ext cx="7500491" cy="1745766"/>
          </a:xfrm>
          <a:prstGeom prst="rect">
            <a:avLst/>
          </a:prstGeom>
        </p:spPr>
      </p:pic>
      <p:pic>
        <p:nvPicPr>
          <p:cNvPr id="7" name="Picture 6">
            <a:extLst>
              <a:ext uri="{FF2B5EF4-FFF2-40B4-BE49-F238E27FC236}">
                <a16:creationId xmlns:a16="http://schemas.microsoft.com/office/drawing/2014/main" id="{69B8ABD9-9D1E-4679-A93A-CA9BA62B3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5203" y="254439"/>
            <a:ext cx="2931696" cy="2427811"/>
          </a:xfrm>
          <a:prstGeom prst="rect">
            <a:avLst/>
          </a:prstGeom>
        </p:spPr>
      </p:pic>
    </p:spTree>
    <p:extLst>
      <p:ext uri="{BB962C8B-B14F-4D97-AF65-F5344CB8AC3E}">
        <p14:creationId xmlns:p14="http://schemas.microsoft.com/office/powerpoint/2010/main" val="2027731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DE4C0-F7DB-4DBC-AC7F-762EF8A1350D}"/>
              </a:ext>
            </a:extLst>
          </p:cNvPr>
          <p:cNvSpPr>
            <a:spLocks noGrp="1"/>
          </p:cNvSpPr>
          <p:nvPr>
            <p:ph type="title"/>
          </p:nvPr>
        </p:nvSpPr>
        <p:spPr/>
        <p:txBody>
          <a:bodyPr/>
          <a:lstStyle/>
          <a:p>
            <a:r>
              <a:rPr lang="en-GB" dirty="0"/>
              <a:t>Property based testing (</a:t>
            </a:r>
            <a:r>
              <a:rPr lang="en-GB" dirty="0">
                <a:highlight>
                  <a:srgbClr val="FFFF00"/>
                </a:highlight>
              </a:rPr>
              <a:t>nice to have</a:t>
            </a:r>
            <a:r>
              <a:rPr lang="en-GB" dirty="0"/>
              <a:t>)</a:t>
            </a:r>
          </a:p>
        </p:txBody>
      </p:sp>
      <p:sp>
        <p:nvSpPr>
          <p:cNvPr id="5" name="Content Placeholder 2">
            <a:extLst>
              <a:ext uri="{FF2B5EF4-FFF2-40B4-BE49-F238E27FC236}">
                <a16:creationId xmlns:a16="http://schemas.microsoft.com/office/drawing/2014/main" id="{57BAA347-41DE-42AE-8698-E4E476D51A6A}"/>
              </a:ext>
            </a:extLst>
          </p:cNvPr>
          <p:cNvSpPr txBox="1">
            <a:spLocks/>
          </p:cNvSpPr>
          <p:nvPr/>
        </p:nvSpPr>
        <p:spPr>
          <a:xfrm>
            <a:off x="1024129" y="1958109"/>
            <a:ext cx="8360016" cy="431467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GB" dirty="0">
                <a:sym typeface="Wingdings" panose="05000000000000000000" pitchFamily="2" charset="2"/>
              </a:rPr>
              <a:t>A bit more involved</a:t>
            </a:r>
          </a:p>
          <a:p>
            <a:pPr marL="0" indent="0">
              <a:buNone/>
            </a:pPr>
            <a:endParaRPr lang="en-GB" dirty="0">
              <a:sym typeface="Wingdings" panose="05000000000000000000" pitchFamily="2" charset="2"/>
            </a:endParaRPr>
          </a:p>
          <a:p>
            <a:pPr lvl="1">
              <a:buFont typeface="Wingdings" pitchFamily="2" charset="2"/>
              <a:buChar char="§"/>
            </a:pPr>
            <a:r>
              <a:rPr lang="en-GB" dirty="0"/>
              <a:t>   Writing good properties can be hard</a:t>
            </a:r>
          </a:p>
          <a:p>
            <a:pPr lvl="1">
              <a:buFont typeface="Wingdings" pitchFamily="2" charset="2"/>
              <a:buChar char="§"/>
            </a:pPr>
            <a:r>
              <a:rPr lang="en-GB" dirty="0"/>
              <a:t>   Writing good generators can be even harder </a:t>
            </a:r>
          </a:p>
          <a:p>
            <a:pPr marL="0" indent="0">
              <a:buNone/>
            </a:pPr>
            <a:r>
              <a:rPr lang="en-GB" dirty="0"/>
              <a:t> </a:t>
            </a:r>
          </a:p>
          <a:p>
            <a:pPr>
              <a:buFont typeface="Wingdings" pitchFamily="2" charset="2"/>
              <a:buChar char="§"/>
            </a:pPr>
            <a:r>
              <a:rPr lang="en-GB" dirty="0"/>
              <a:t>  PBTs are more general</a:t>
            </a:r>
          </a:p>
          <a:p>
            <a:pPr lvl="1">
              <a:buFont typeface="Wingdings" pitchFamily="2" charset="2"/>
              <a:buChar char="§"/>
            </a:pPr>
            <a:r>
              <a:rPr lang="en-GB" dirty="0"/>
              <a:t> One property-based test can replace many example-based tests. </a:t>
            </a:r>
          </a:p>
          <a:p>
            <a:pPr lvl="1">
              <a:buFont typeface="Wingdings" pitchFamily="2" charset="2"/>
              <a:buChar char="§"/>
            </a:pPr>
            <a:r>
              <a:rPr lang="en-GB" dirty="0"/>
              <a:t> PBTs can reveal overlooked edge cases </a:t>
            </a:r>
          </a:p>
          <a:p>
            <a:pPr lvl="2">
              <a:buFont typeface="Wingdings" pitchFamily="2" charset="2"/>
              <a:buChar char="§"/>
            </a:pPr>
            <a:r>
              <a:rPr lang="en-GB"/>
              <a:t> </a:t>
            </a:r>
            <a:r>
              <a:rPr lang="en-GB" dirty="0"/>
              <a:t>Nulls, negative numbers, weird strings, etc. </a:t>
            </a:r>
          </a:p>
        </p:txBody>
      </p:sp>
    </p:spTree>
    <p:extLst>
      <p:ext uri="{BB962C8B-B14F-4D97-AF65-F5344CB8AC3E}">
        <p14:creationId xmlns:p14="http://schemas.microsoft.com/office/powerpoint/2010/main" val="1076661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014E-49BF-4733-8C90-8D5165DF75F5}"/>
              </a:ext>
            </a:extLst>
          </p:cNvPr>
          <p:cNvSpPr>
            <a:spLocks noGrp="1"/>
          </p:cNvSpPr>
          <p:nvPr>
            <p:ph type="title"/>
          </p:nvPr>
        </p:nvSpPr>
        <p:spPr/>
        <p:txBody>
          <a:bodyPr/>
          <a:lstStyle/>
          <a:p>
            <a:r>
              <a:rPr lang="en-GB" dirty="0"/>
              <a:t>Code/Test Coverage </a:t>
            </a:r>
          </a:p>
        </p:txBody>
      </p:sp>
      <p:sp>
        <p:nvSpPr>
          <p:cNvPr id="3" name="Content Placeholder 2">
            <a:extLst>
              <a:ext uri="{FF2B5EF4-FFF2-40B4-BE49-F238E27FC236}">
                <a16:creationId xmlns:a16="http://schemas.microsoft.com/office/drawing/2014/main" id="{ACFEB340-883C-4478-9B78-E903E6855204}"/>
              </a:ext>
            </a:extLst>
          </p:cNvPr>
          <p:cNvSpPr>
            <a:spLocks noGrp="1"/>
          </p:cNvSpPr>
          <p:nvPr>
            <p:ph idx="1"/>
          </p:nvPr>
        </p:nvSpPr>
        <p:spPr>
          <a:xfrm>
            <a:off x="693304" y="2057686"/>
            <a:ext cx="7176078" cy="3234750"/>
          </a:xfrm>
        </p:spPr>
        <p:txBody>
          <a:bodyPr>
            <a:normAutofit/>
          </a:bodyPr>
          <a:lstStyle/>
          <a:p>
            <a:pPr>
              <a:buFont typeface="Wingdings" pitchFamily="2" charset="2"/>
              <a:buChar char="§"/>
            </a:pPr>
            <a:r>
              <a:rPr lang="en-US" sz="1800" dirty="0"/>
              <a:t>Some parts of your code end up being tested, some don’t.</a:t>
            </a:r>
          </a:p>
          <a:p>
            <a:pPr>
              <a:buFont typeface="Wingdings" pitchFamily="2" charset="2"/>
              <a:buChar char="§"/>
            </a:pPr>
            <a:r>
              <a:rPr lang="en-US" sz="1800" b="1" dirty="0">
                <a:hlinkClick r:id="rId2"/>
              </a:rPr>
              <a:t>Code coverage</a:t>
            </a:r>
            <a:r>
              <a:rPr lang="en-US" sz="1800" dirty="0"/>
              <a:t> (or test coverage) is a measure of how much of your code is executed by tests.</a:t>
            </a:r>
          </a:p>
          <a:p>
            <a:pPr>
              <a:buFont typeface="Wingdings" pitchFamily="2" charset="2"/>
              <a:buChar char="§"/>
            </a:pPr>
            <a:r>
              <a:rPr lang="en-US" sz="1800" dirty="0"/>
              <a:t>A </a:t>
            </a:r>
            <a:r>
              <a:rPr lang="en-US" sz="1800" b="1" dirty="0"/>
              <a:t>code coverage tool</a:t>
            </a:r>
            <a:r>
              <a:rPr lang="en-US" sz="1800" dirty="0"/>
              <a:t> runs your test suite against a logged version of your program, and reports its coverage. </a:t>
            </a:r>
          </a:p>
          <a:p>
            <a:pPr>
              <a:buFont typeface="Wingdings" pitchFamily="2" charset="2"/>
              <a:buChar char="§"/>
            </a:pPr>
            <a:r>
              <a:rPr lang="en-US" sz="1800" dirty="0" err="1"/>
              <a:t>Pytest</a:t>
            </a:r>
            <a:r>
              <a:rPr lang="en-US" sz="1800" dirty="0"/>
              <a:t> can get this functionality thru a coverage plugin</a:t>
            </a:r>
          </a:p>
          <a:p>
            <a:pPr>
              <a:buFont typeface="Wingdings" pitchFamily="2" charset="2"/>
              <a:buChar char="§"/>
            </a:pPr>
            <a:r>
              <a:rPr lang="en-US" sz="1800" dirty="0"/>
              <a:t>You can always setup your coverage tool to ignore certain parts that you don’t want to test. </a:t>
            </a:r>
          </a:p>
          <a:p>
            <a:pPr>
              <a:buFont typeface="Wingdings" pitchFamily="2" charset="2"/>
              <a:buChar char="§"/>
            </a:pPr>
            <a:endParaRPr lang="en-US" sz="1800" dirty="0"/>
          </a:p>
          <a:p>
            <a:pPr marL="0" indent="0">
              <a:buNone/>
            </a:pPr>
            <a:endParaRPr lang="en-GB" sz="1800" dirty="0"/>
          </a:p>
        </p:txBody>
      </p:sp>
      <p:pic>
        <p:nvPicPr>
          <p:cNvPr id="6" name="Picture 5">
            <a:extLst>
              <a:ext uri="{FF2B5EF4-FFF2-40B4-BE49-F238E27FC236}">
                <a16:creationId xmlns:a16="http://schemas.microsoft.com/office/drawing/2014/main" id="{104E800D-1F32-4585-933E-4AB5B884D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6058" y="117050"/>
            <a:ext cx="4934267" cy="1967345"/>
          </a:xfrm>
          <a:prstGeom prst="rect">
            <a:avLst/>
          </a:prstGeom>
        </p:spPr>
      </p:pic>
      <p:sp>
        <p:nvSpPr>
          <p:cNvPr id="7" name="Rectangle 6">
            <a:extLst>
              <a:ext uri="{FF2B5EF4-FFF2-40B4-BE49-F238E27FC236}">
                <a16:creationId xmlns:a16="http://schemas.microsoft.com/office/drawing/2014/main" id="{D55F25AA-3B42-4EA3-9349-CB8AE6684130}"/>
              </a:ext>
            </a:extLst>
          </p:cNvPr>
          <p:cNvSpPr/>
          <p:nvPr/>
        </p:nvSpPr>
        <p:spPr>
          <a:xfrm>
            <a:off x="5300590" y="3290500"/>
            <a:ext cx="232756" cy="300082"/>
          </a:xfrm>
          <a:prstGeom prst="rect">
            <a:avLst/>
          </a:prstGeom>
        </p:spPr>
        <p:txBody>
          <a:bodyPr wrap="none">
            <a:spAutoFit/>
          </a:bodyPr>
          <a:lstStyle/>
          <a:p>
            <a:r>
              <a:rPr lang="en-GB" sz="1350" dirty="0">
                <a:solidFill>
                  <a:srgbClr val="333333"/>
                </a:solidFill>
                <a:latin typeface="PT Sans"/>
              </a:rPr>
              <a:t> </a:t>
            </a:r>
            <a:endParaRPr lang="en-GB" sz="1350" dirty="0"/>
          </a:p>
        </p:txBody>
      </p:sp>
    </p:spTree>
    <p:extLst>
      <p:ext uri="{BB962C8B-B14F-4D97-AF65-F5344CB8AC3E}">
        <p14:creationId xmlns:p14="http://schemas.microsoft.com/office/powerpoint/2010/main" val="1758989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014E-49BF-4733-8C90-8D5165DF75F5}"/>
              </a:ext>
            </a:extLst>
          </p:cNvPr>
          <p:cNvSpPr>
            <a:spLocks noGrp="1"/>
          </p:cNvSpPr>
          <p:nvPr>
            <p:ph type="title"/>
          </p:nvPr>
        </p:nvSpPr>
        <p:spPr/>
        <p:txBody>
          <a:bodyPr/>
          <a:lstStyle/>
          <a:p>
            <a:r>
              <a:rPr lang="en-GB" dirty="0"/>
              <a:t>“Covered” doesn’t mean “well tested” </a:t>
            </a:r>
          </a:p>
        </p:txBody>
      </p:sp>
      <p:sp>
        <p:nvSpPr>
          <p:cNvPr id="3" name="Content Placeholder 2">
            <a:extLst>
              <a:ext uri="{FF2B5EF4-FFF2-40B4-BE49-F238E27FC236}">
                <a16:creationId xmlns:a16="http://schemas.microsoft.com/office/drawing/2014/main" id="{ACFEB340-883C-4478-9B78-E903E6855204}"/>
              </a:ext>
            </a:extLst>
          </p:cNvPr>
          <p:cNvSpPr>
            <a:spLocks noGrp="1"/>
          </p:cNvSpPr>
          <p:nvPr>
            <p:ph idx="1"/>
          </p:nvPr>
        </p:nvSpPr>
        <p:spPr>
          <a:xfrm>
            <a:off x="453158" y="2084832"/>
            <a:ext cx="7176078" cy="3234750"/>
          </a:xfrm>
        </p:spPr>
        <p:txBody>
          <a:bodyPr>
            <a:normAutofit/>
          </a:bodyPr>
          <a:lstStyle/>
          <a:p>
            <a:pPr>
              <a:buFont typeface="Wingdings" pitchFamily="2" charset="2"/>
              <a:buChar char="§"/>
            </a:pPr>
            <a:endParaRPr lang="en-US" sz="1800" dirty="0"/>
          </a:p>
          <a:p>
            <a:pPr marL="0" indent="0">
              <a:buNone/>
            </a:pPr>
            <a:endParaRPr lang="en-GB" sz="1800" dirty="0"/>
          </a:p>
        </p:txBody>
      </p:sp>
      <p:pic>
        <p:nvPicPr>
          <p:cNvPr id="6" name="Picture 5">
            <a:extLst>
              <a:ext uri="{FF2B5EF4-FFF2-40B4-BE49-F238E27FC236}">
                <a16:creationId xmlns:a16="http://schemas.microsoft.com/office/drawing/2014/main" id="{104E800D-1F32-4585-933E-4AB5B884D6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6161" y="4394868"/>
            <a:ext cx="2962282" cy="1181094"/>
          </a:xfrm>
          <a:prstGeom prst="rect">
            <a:avLst/>
          </a:prstGeom>
        </p:spPr>
      </p:pic>
      <p:sp>
        <p:nvSpPr>
          <p:cNvPr id="7" name="Rectangle 6">
            <a:extLst>
              <a:ext uri="{FF2B5EF4-FFF2-40B4-BE49-F238E27FC236}">
                <a16:creationId xmlns:a16="http://schemas.microsoft.com/office/drawing/2014/main" id="{D55F25AA-3B42-4EA3-9349-CB8AE6684130}"/>
              </a:ext>
            </a:extLst>
          </p:cNvPr>
          <p:cNvSpPr/>
          <p:nvPr/>
        </p:nvSpPr>
        <p:spPr>
          <a:xfrm>
            <a:off x="5300590" y="3290500"/>
            <a:ext cx="232756" cy="300082"/>
          </a:xfrm>
          <a:prstGeom prst="rect">
            <a:avLst/>
          </a:prstGeom>
        </p:spPr>
        <p:txBody>
          <a:bodyPr wrap="none">
            <a:spAutoFit/>
          </a:bodyPr>
          <a:lstStyle/>
          <a:p>
            <a:r>
              <a:rPr lang="en-GB" sz="1350" dirty="0">
                <a:solidFill>
                  <a:srgbClr val="333333"/>
                </a:solidFill>
                <a:latin typeface="PT Sans"/>
              </a:rPr>
              <a:t> </a:t>
            </a:r>
            <a:endParaRPr lang="en-GB" sz="1350" dirty="0"/>
          </a:p>
        </p:txBody>
      </p:sp>
      <p:pic>
        <p:nvPicPr>
          <p:cNvPr id="8" name="Picture 7">
            <a:extLst>
              <a:ext uri="{FF2B5EF4-FFF2-40B4-BE49-F238E27FC236}">
                <a16:creationId xmlns:a16="http://schemas.microsoft.com/office/drawing/2014/main" id="{7E109B7D-A7CC-9743-AE45-8C30E48B5AF6}"/>
              </a:ext>
            </a:extLst>
          </p:cNvPr>
          <p:cNvPicPr>
            <a:picLocks noChangeAspect="1"/>
          </p:cNvPicPr>
          <p:nvPr/>
        </p:nvPicPr>
        <p:blipFill>
          <a:blip r:embed="rId3"/>
          <a:stretch>
            <a:fillRect/>
          </a:stretch>
        </p:blipFill>
        <p:spPr>
          <a:xfrm>
            <a:off x="8041870" y="1652631"/>
            <a:ext cx="3927937" cy="2034833"/>
          </a:xfrm>
          <a:prstGeom prst="rect">
            <a:avLst/>
          </a:prstGeom>
        </p:spPr>
      </p:pic>
      <p:pic>
        <p:nvPicPr>
          <p:cNvPr id="3074" name="Picture 2" descr="page8image1781664">
            <a:extLst>
              <a:ext uri="{FF2B5EF4-FFF2-40B4-BE49-F238E27FC236}">
                <a16:creationId xmlns:a16="http://schemas.microsoft.com/office/drawing/2014/main" id="{2E6563E9-8E92-8644-AAFD-826EFE73E6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097" y="2918132"/>
            <a:ext cx="64262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837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F9C04-2FC9-451F-9767-721017716199}"/>
              </a:ext>
            </a:extLst>
          </p:cNvPr>
          <p:cNvSpPr>
            <a:spLocks noGrp="1"/>
          </p:cNvSpPr>
          <p:nvPr>
            <p:ph type="title"/>
          </p:nvPr>
        </p:nvSpPr>
        <p:spPr/>
        <p:txBody>
          <a:bodyPr/>
          <a:lstStyle/>
          <a:p>
            <a:r>
              <a:rPr lang="en-GB" dirty="0"/>
              <a:t>Automatic testing IV: Mutation Testing</a:t>
            </a:r>
          </a:p>
        </p:txBody>
      </p:sp>
      <p:sp>
        <p:nvSpPr>
          <p:cNvPr id="3" name="Content Placeholder 2">
            <a:extLst>
              <a:ext uri="{FF2B5EF4-FFF2-40B4-BE49-F238E27FC236}">
                <a16:creationId xmlns:a16="http://schemas.microsoft.com/office/drawing/2014/main" id="{788B2C42-AD00-4FA1-B35C-4CEC061E8E65}"/>
              </a:ext>
            </a:extLst>
          </p:cNvPr>
          <p:cNvSpPr>
            <a:spLocks noGrp="1"/>
          </p:cNvSpPr>
          <p:nvPr>
            <p:ph idx="1"/>
          </p:nvPr>
        </p:nvSpPr>
        <p:spPr/>
        <p:txBody>
          <a:bodyPr>
            <a:normAutofit lnSpcReduction="10000"/>
          </a:bodyPr>
          <a:lstStyle/>
          <a:p>
            <a:pPr>
              <a:buFont typeface="Wingdings" panose="05000000000000000000" pitchFamily="2" charset="2"/>
              <a:buChar char="§"/>
            </a:pPr>
            <a:r>
              <a:rPr lang="en-US" i="1" dirty="0"/>
              <a:t>Mutation testing involves </a:t>
            </a:r>
            <a:r>
              <a:rPr lang="en-US" i="1" dirty="0">
                <a:solidFill>
                  <a:schemeClr val="accent4"/>
                </a:solidFill>
              </a:rPr>
              <a:t>modifying</a:t>
            </a:r>
            <a:r>
              <a:rPr lang="en-US" i="1" dirty="0"/>
              <a:t> a program’s source code or byte code in small ways. </a:t>
            </a:r>
          </a:p>
          <a:p>
            <a:pPr>
              <a:buFont typeface="Wingdings" panose="05000000000000000000" pitchFamily="2" charset="2"/>
              <a:buChar char="§"/>
            </a:pPr>
            <a:r>
              <a:rPr lang="en-US" i="1" dirty="0"/>
              <a:t>A test suite that does not detect and reject the mutated code is considered defective. </a:t>
            </a:r>
          </a:p>
          <a:p>
            <a:pPr>
              <a:buFont typeface="Wingdings" panose="05000000000000000000" pitchFamily="2" charset="2"/>
              <a:buChar char="§"/>
            </a:pPr>
            <a:r>
              <a:rPr lang="en-US" i="1" dirty="0"/>
              <a:t>These so-called mutations, are based on </a:t>
            </a:r>
            <a:r>
              <a:rPr lang="en-US" i="1" dirty="0">
                <a:solidFill>
                  <a:schemeClr val="accent4"/>
                </a:solidFill>
              </a:rPr>
              <a:t>well-defined mutation operators </a:t>
            </a:r>
            <a:r>
              <a:rPr lang="en-US" i="1" dirty="0"/>
              <a:t>that either mimic typical programming errors (such as using the wrong operator or variable name) or force the creation of valuable tests (such as driving each expression to zero). </a:t>
            </a:r>
          </a:p>
          <a:p>
            <a:pPr>
              <a:buFont typeface="Wingdings" panose="05000000000000000000" pitchFamily="2" charset="2"/>
              <a:buChar char="§"/>
            </a:pPr>
            <a:r>
              <a:rPr lang="en-US" i="1" dirty="0"/>
              <a:t> The purpose is to help the tester develop effective tests or locate weaknesses in the test data used for the program or in sections of the code that are seldom or never accessed during execution.</a:t>
            </a:r>
          </a:p>
          <a:p>
            <a:pPr>
              <a:buFont typeface="Wingdings" panose="05000000000000000000" pitchFamily="2" charset="2"/>
              <a:buChar char="§"/>
            </a:pPr>
            <a:r>
              <a:rPr lang="en-GB" sz="1800" dirty="0">
                <a:latin typeface="Arial" panose="020B0604020202020204" pitchFamily="34" charset="0"/>
                <a:cs typeface="Arial" panose="020B0604020202020204" pitchFamily="34" charset="0"/>
              </a:rPr>
              <a:t>Related Python packages : </a:t>
            </a:r>
          </a:p>
          <a:p>
            <a:pPr lvl="2">
              <a:buFont typeface="Wingdings" panose="05000000000000000000" pitchFamily="2" charset="2"/>
              <a:buChar char="§"/>
            </a:pPr>
            <a:r>
              <a:rPr lang="en-GB" sz="1600" dirty="0" err="1">
                <a:latin typeface="Arial" panose="020B0604020202020204" pitchFamily="34" charset="0"/>
                <a:cs typeface="Arial" panose="020B0604020202020204" pitchFamily="34" charset="0"/>
              </a:rPr>
              <a:t>mutpy</a:t>
            </a:r>
            <a:r>
              <a:rPr lang="en-GB" sz="1600" dirty="0">
                <a:latin typeface="Arial" panose="020B0604020202020204" pitchFamily="34" charset="0"/>
                <a:cs typeface="Arial" panose="020B0604020202020204" pitchFamily="34" charset="0"/>
              </a:rPr>
              <a:t> /  </a:t>
            </a:r>
            <a:r>
              <a:rPr lang="en-GB" sz="1600" dirty="0" err="1">
                <a:latin typeface="Arial" panose="020B0604020202020204" pitchFamily="34" charset="0"/>
                <a:cs typeface="Arial" panose="020B0604020202020204" pitchFamily="34" charset="0"/>
              </a:rPr>
              <a:t>mutmut</a:t>
            </a:r>
            <a:r>
              <a:rPr lang="en-GB" sz="1600" dirty="0">
                <a:latin typeface="Arial" panose="020B0604020202020204" pitchFamily="34" charset="0"/>
                <a:cs typeface="Arial" panose="020B0604020202020204" pitchFamily="34" charset="0"/>
              </a:rPr>
              <a:t> / </a:t>
            </a:r>
            <a:r>
              <a:rPr lang="en-GB" sz="1600" u="sng" dirty="0" err="1">
                <a:latin typeface="Arial" panose="020B0604020202020204" pitchFamily="34" charset="0"/>
                <a:cs typeface="Arial" panose="020B0604020202020204" pitchFamily="34" charset="0"/>
              </a:rPr>
              <a:t>cosmic_ray</a:t>
            </a:r>
            <a:r>
              <a:rPr lang="en-GB" sz="1600" u="sng" dirty="0">
                <a:latin typeface="Arial" panose="020B0604020202020204" pitchFamily="34" charset="0"/>
                <a:cs typeface="Arial" panose="020B0604020202020204" pitchFamily="34" charset="0"/>
              </a:rPr>
              <a:t> </a:t>
            </a:r>
            <a:r>
              <a:rPr lang="en-GB" sz="1600" dirty="0">
                <a:latin typeface="Arial" panose="020B0604020202020204" pitchFamily="34" charset="0"/>
                <a:cs typeface="Arial" panose="020B0604020202020204" pitchFamily="34" charset="0"/>
              </a:rPr>
              <a:t>(recommended)</a:t>
            </a:r>
          </a:p>
          <a:p>
            <a:pPr>
              <a:buFont typeface="Wingdings" panose="05000000000000000000" pitchFamily="2" charset="2"/>
              <a:buChar char="§"/>
            </a:pPr>
            <a:endParaRPr lang="en-GB" dirty="0"/>
          </a:p>
        </p:txBody>
      </p:sp>
      <p:pic>
        <p:nvPicPr>
          <p:cNvPr id="5" name="Picture 4">
            <a:extLst>
              <a:ext uri="{FF2B5EF4-FFF2-40B4-BE49-F238E27FC236}">
                <a16:creationId xmlns:a16="http://schemas.microsoft.com/office/drawing/2014/main" id="{18D26CF0-D30B-45B2-B13A-2805D428DADC}"/>
              </a:ext>
            </a:extLst>
          </p:cNvPr>
          <p:cNvPicPr>
            <a:picLocks noChangeAspect="1"/>
          </p:cNvPicPr>
          <p:nvPr/>
        </p:nvPicPr>
        <p:blipFill>
          <a:blip r:embed="rId2"/>
          <a:stretch>
            <a:fillRect/>
          </a:stretch>
        </p:blipFill>
        <p:spPr>
          <a:xfrm>
            <a:off x="10183397" y="5929312"/>
            <a:ext cx="1968949" cy="928688"/>
          </a:xfrm>
          <a:prstGeom prst="rect">
            <a:avLst/>
          </a:prstGeom>
        </p:spPr>
      </p:pic>
    </p:spTree>
    <p:extLst>
      <p:ext uri="{BB962C8B-B14F-4D97-AF65-F5344CB8AC3E}">
        <p14:creationId xmlns:p14="http://schemas.microsoft.com/office/powerpoint/2010/main" val="812508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F9C04-2FC9-451F-9767-721017716199}"/>
              </a:ext>
            </a:extLst>
          </p:cNvPr>
          <p:cNvSpPr>
            <a:spLocks noGrp="1"/>
          </p:cNvSpPr>
          <p:nvPr>
            <p:ph type="title"/>
          </p:nvPr>
        </p:nvSpPr>
        <p:spPr/>
        <p:txBody>
          <a:bodyPr/>
          <a:lstStyle/>
          <a:p>
            <a:r>
              <a:rPr lang="en-GB" dirty="0"/>
              <a:t>Automatic testing IV: </a:t>
            </a:r>
            <a:br>
              <a:rPr lang="en-GB" dirty="0"/>
            </a:br>
            <a:r>
              <a:rPr lang="en-GB" dirty="0"/>
              <a:t>Mutation Testing</a:t>
            </a:r>
          </a:p>
        </p:txBody>
      </p:sp>
      <p:sp>
        <p:nvSpPr>
          <p:cNvPr id="3" name="Content Placeholder 2">
            <a:extLst>
              <a:ext uri="{FF2B5EF4-FFF2-40B4-BE49-F238E27FC236}">
                <a16:creationId xmlns:a16="http://schemas.microsoft.com/office/drawing/2014/main" id="{788B2C42-AD00-4FA1-B35C-4CEC061E8E65}"/>
              </a:ext>
            </a:extLst>
          </p:cNvPr>
          <p:cNvSpPr>
            <a:spLocks noGrp="1"/>
          </p:cNvSpPr>
          <p:nvPr>
            <p:ph idx="1"/>
          </p:nvPr>
        </p:nvSpPr>
        <p:spPr>
          <a:xfrm>
            <a:off x="616661" y="2235200"/>
            <a:ext cx="2976419" cy="2387600"/>
          </a:xfrm>
        </p:spPr>
        <p:txBody>
          <a:bodyPr>
            <a:normAutofit fontScale="92500" lnSpcReduction="10000"/>
          </a:bodyPr>
          <a:lstStyle/>
          <a:p>
            <a:pPr>
              <a:buFont typeface="Wingdings" panose="05000000000000000000" pitchFamily="2" charset="2"/>
              <a:buChar char="§"/>
            </a:pPr>
            <a:r>
              <a:rPr lang="en-US" i="1" dirty="0"/>
              <a:t>Mutation testing involves </a:t>
            </a:r>
            <a:r>
              <a:rPr lang="en-US" i="1" dirty="0">
                <a:solidFill>
                  <a:schemeClr val="accent4"/>
                </a:solidFill>
              </a:rPr>
              <a:t>modifying</a:t>
            </a:r>
            <a:r>
              <a:rPr lang="en-US" i="1" dirty="0"/>
              <a:t> a program’s source code or byte code in small ways. </a:t>
            </a:r>
          </a:p>
          <a:p>
            <a:pPr>
              <a:buFont typeface="Wingdings" panose="05000000000000000000" pitchFamily="2" charset="2"/>
              <a:buChar char="§"/>
            </a:pPr>
            <a:r>
              <a:rPr lang="en-US" i="1" dirty="0"/>
              <a:t>A test suite that does not detect and reject the mutated code is considered defective. </a:t>
            </a:r>
          </a:p>
          <a:p>
            <a:pPr>
              <a:buFont typeface="Wingdings" panose="05000000000000000000" pitchFamily="2" charset="2"/>
              <a:buChar char="§"/>
            </a:pPr>
            <a:endParaRPr lang="en-US" i="1" dirty="0"/>
          </a:p>
          <a:p>
            <a:pPr>
              <a:buFont typeface="Wingdings" panose="05000000000000000000" pitchFamily="2" charset="2"/>
              <a:buChar char="§"/>
            </a:pPr>
            <a:endParaRPr lang="en-US" i="1" dirty="0"/>
          </a:p>
          <a:p>
            <a:pPr>
              <a:buFont typeface="Wingdings" panose="05000000000000000000" pitchFamily="2" charset="2"/>
              <a:buChar char="§"/>
            </a:pPr>
            <a:endParaRPr lang="en-US" i="1" dirty="0"/>
          </a:p>
        </p:txBody>
      </p:sp>
      <p:pic>
        <p:nvPicPr>
          <p:cNvPr id="5" name="Picture 4">
            <a:extLst>
              <a:ext uri="{FF2B5EF4-FFF2-40B4-BE49-F238E27FC236}">
                <a16:creationId xmlns:a16="http://schemas.microsoft.com/office/drawing/2014/main" id="{18D26CF0-D30B-45B2-B13A-2805D428DADC}"/>
              </a:ext>
            </a:extLst>
          </p:cNvPr>
          <p:cNvPicPr>
            <a:picLocks noChangeAspect="1"/>
          </p:cNvPicPr>
          <p:nvPr/>
        </p:nvPicPr>
        <p:blipFill>
          <a:blip r:embed="rId2"/>
          <a:stretch>
            <a:fillRect/>
          </a:stretch>
        </p:blipFill>
        <p:spPr>
          <a:xfrm>
            <a:off x="10223051" y="5904988"/>
            <a:ext cx="1968949" cy="928688"/>
          </a:xfrm>
          <a:prstGeom prst="rect">
            <a:avLst/>
          </a:prstGeom>
        </p:spPr>
      </p:pic>
      <p:pic>
        <p:nvPicPr>
          <p:cNvPr id="6" name="Picture 5">
            <a:extLst>
              <a:ext uri="{FF2B5EF4-FFF2-40B4-BE49-F238E27FC236}">
                <a16:creationId xmlns:a16="http://schemas.microsoft.com/office/drawing/2014/main" id="{56EF3689-F096-B144-8D9B-E87D5FF48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9652" y="73891"/>
            <a:ext cx="4004671" cy="5486400"/>
          </a:xfrm>
          <a:prstGeom prst="rect">
            <a:avLst/>
          </a:prstGeom>
        </p:spPr>
      </p:pic>
      <p:pic>
        <p:nvPicPr>
          <p:cNvPr id="7" name="Picture 6">
            <a:extLst>
              <a:ext uri="{FF2B5EF4-FFF2-40B4-BE49-F238E27FC236}">
                <a16:creationId xmlns:a16="http://schemas.microsoft.com/office/drawing/2014/main" id="{83C1C674-07FB-A740-997B-044D1A3AE2F2}"/>
              </a:ext>
            </a:extLst>
          </p:cNvPr>
          <p:cNvPicPr>
            <a:picLocks noChangeAspect="1"/>
          </p:cNvPicPr>
          <p:nvPr/>
        </p:nvPicPr>
        <p:blipFill>
          <a:blip r:embed="rId4"/>
          <a:stretch>
            <a:fillRect/>
          </a:stretch>
        </p:blipFill>
        <p:spPr>
          <a:xfrm>
            <a:off x="3593080" y="2235200"/>
            <a:ext cx="4111624" cy="2215193"/>
          </a:xfrm>
          <a:prstGeom prst="rect">
            <a:avLst/>
          </a:prstGeom>
        </p:spPr>
      </p:pic>
    </p:spTree>
    <p:extLst>
      <p:ext uri="{BB962C8B-B14F-4D97-AF65-F5344CB8AC3E}">
        <p14:creationId xmlns:p14="http://schemas.microsoft.com/office/powerpoint/2010/main" val="3434170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3812E-9510-4502-8DAB-62B11F8AC551}"/>
              </a:ext>
            </a:extLst>
          </p:cNvPr>
          <p:cNvSpPr>
            <a:spLocks noGrp="1"/>
          </p:cNvSpPr>
          <p:nvPr>
            <p:ph type="title"/>
          </p:nvPr>
        </p:nvSpPr>
        <p:spPr/>
        <p:txBody>
          <a:bodyPr/>
          <a:lstStyle/>
          <a:p>
            <a:r>
              <a:rPr lang="en-GB" dirty="0"/>
              <a:t>Unit testing…the end?</a:t>
            </a:r>
          </a:p>
        </p:txBody>
      </p:sp>
      <p:pic>
        <p:nvPicPr>
          <p:cNvPr id="4" name="Picture 3">
            <a:extLst>
              <a:ext uri="{FF2B5EF4-FFF2-40B4-BE49-F238E27FC236}">
                <a16:creationId xmlns:a16="http://schemas.microsoft.com/office/drawing/2014/main" id="{25559450-BCFC-48E6-AA71-A7BA275E0A71}"/>
              </a:ext>
            </a:extLst>
          </p:cNvPr>
          <p:cNvPicPr>
            <a:picLocks noChangeAspect="1"/>
          </p:cNvPicPr>
          <p:nvPr/>
        </p:nvPicPr>
        <p:blipFill>
          <a:blip r:embed="rId2"/>
          <a:stretch>
            <a:fillRect/>
          </a:stretch>
        </p:blipFill>
        <p:spPr>
          <a:xfrm>
            <a:off x="2526324" y="2084832"/>
            <a:ext cx="7883770" cy="4434621"/>
          </a:xfrm>
          <a:prstGeom prst="rect">
            <a:avLst/>
          </a:prstGeom>
        </p:spPr>
      </p:pic>
    </p:spTree>
    <p:extLst>
      <p:ext uri="{BB962C8B-B14F-4D97-AF65-F5344CB8AC3E}">
        <p14:creationId xmlns:p14="http://schemas.microsoft.com/office/powerpoint/2010/main" val="2502167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3F92C8-128B-47E7-95B6-367BAD6C3ECD}"/>
              </a:ext>
            </a:extLst>
          </p:cNvPr>
          <p:cNvPicPr>
            <a:picLocks noChangeAspect="1"/>
          </p:cNvPicPr>
          <p:nvPr/>
        </p:nvPicPr>
        <p:blipFill rotWithShape="1">
          <a:blip r:embed="rId2">
            <a:extLst>
              <a:ext uri="{28A0092B-C50C-407E-A947-70E740481C1C}">
                <a14:useLocalDpi xmlns:a14="http://schemas.microsoft.com/office/drawing/2010/main" val="0"/>
              </a:ext>
            </a:extLst>
          </a:blip>
          <a:srcRect t="11265" b="13735"/>
          <a:stretch/>
        </p:blipFill>
        <p:spPr>
          <a:xfrm>
            <a:off x="-2" y="0"/>
            <a:ext cx="12192001" cy="6863930"/>
          </a:xfrm>
          <a:prstGeom prst="rect">
            <a:avLst/>
          </a:prstGeom>
        </p:spPr>
      </p:pic>
    </p:spTree>
    <p:extLst>
      <p:ext uri="{BB962C8B-B14F-4D97-AF65-F5344CB8AC3E}">
        <p14:creationId xmlns:p14="http://schemas.microsoft.com/office/powerpoint/2010/main" val="2877363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899203-8190-45E4-8036-4BF3F23C6D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0639" y="3163661"/>
            <a:ext cx="7746022" cy="3543508"/>
          </a:xfrm>
          <a:prstGeom prst="rect">
            <a:avLst/>
          </a:prstGeom>
        </p:spPr>
      </p:pic>
      <p:sp>
        <p:nvSpPr>
          <p:cNvPr id="4" name="Title 1">
            <a:extLst>
              <a:ext uri="{FF2B5EF4-FFF2-40B4-BE49-F238E27FC236}">
                <a16:creationId xmlns:a16="http://schemas.microsoft.com/office/drawing/2014/main" id="{85E5E727-EE70-46EF-AD7A-4CDA3FAC208B}"/>
              </a:ext>
            </a:extLst>
          </p:cNvPr>
          <p:cNvSpPr>
            <a:spLocks noGrp="1"/>
          </p:cNvSpPr>
          <p:nvPr>
            <p:ph type="title"/>
          </p:nvPr>
        </p:nvSpPr>
        <p:spPr/>
        <p:txBody>
          <a:bodyPr>
            <a:normAutofit/>
          </a:bodyPr>
          <a:lstStyle/>
          <a:p>
            <a:pPr algn="ctr"/>
            <a:r>
              <a:rPr lang="en-GB" sz="4800" dirty="0">
                <a:sym typeface="Wingdings" panose="05000000000000000000" pitchFamily="2" charset="2"/>
              </a:rPr>
              <a:t>Unit tests are not enough.</a:t>
            </a:r>
            <a:br>
              <a:rPr lang="en-GB" sz="4800" dirty="0">
                <a:sym typeface="Wingdings" panose="05000000000000000000" pitchFamily="2" charset="2"/>
              </a:rPr>
            </a:br>
            <a:endParaRPr lang="en-GB" sz="4800" dirty="0"/>
          </a:p>
        </p:txBody>
      </p:sp>
      <p:sp>
        <p:nvSpPr>
          <p:cNvPr id="3" name="Content Placeholder 2">
            <a:extLst>
              <a:ext uri="{FF2B5EF4-FFF2-40B4-BE49-F238E27FC236}">
                <a16:creationId xmlns:a16="http://schemas.microsoft.com/office/drawing/2014/main" id="{7BC6A594-7BFC-4401-9FD4-55800EDB34D7}"/>
              </a:ext>
            </a:extLst>
          </p:cNvPr>
          <p:cNvSpPr>
            <a:spLocks noGrp="1"/>
          </p:cNvSpPr>
          <p:nvPr>
            <p:ph idx="1"/>
          </p:nvPr>
        </p:nvSpPr>
        <p:spPr/>
        <p:txBody>
          <a:bodyPr/>
          <a:lstStyle/>
          <a:p>
            <a:pPr lvl="1">
              <a:buFontTx/>
              <a:buChar char="-"/>
            </a:pPr>
            <a:r>
              <a:rPr lang="en-GB" dirty="0">
                <a:sym typeface="Wingdings" panose="05000000000000000000" pitchFamily="2" charset="2"/>
              </a:rPr>
              <a:t>Also need </a:t>
            </a:r>
            <a:r>
              <a:rPr lang="en-GB" b="1" dirty="0">
                <a:sym typeface="Wingdings" panose="05000000000000000000" pitchFamily="2" charset="2"/>
              </a:rPr>
              <a:t>integration</a:t>
            </a:r>
            <a:r>
              <a:rPr lang="en-GB" dirty="0">
                <a:sym typeface="Wingdings" panose="05000000000000000000" pitchFamily="2" charset="2"/>
              </a:rPr>
              <a:t> tests as well to test how different functions / systems work together. </a:t>
            </a:r>
          </a:p>
          <a:p>
            <a:pPr lvl="1">
              <a:buFontTx/>
              <a:buChar char="-"/>
            </a:pPr>
            <a:r>
              <a:rPr lang="en-GB" b="1" dirty="0">
                <a:sym typeface="Wingdings" panose="05000000000000000000" pitchFamily="2" charset="2"/>
              </a:rPr>
              <a:t>End-to-End </a:t>
            </a:r>
            <a:r>
              <a:rPr lang="en-GB" dirty="0">
                <a:sym typeface="Wingdings" panose="05000000000000000000" pitchFamily="2" charset="2"/>
              </a:rPr>
              <a:t>tests are useful too. </a:t>
            </a:r>
          </a:p>
          <a:p>
            <a:pPr lvl="1">
              <a:buFontTx/>
              <a:buChar char="-"/>
            </a:pPr>
            <a:r>
              <a:rPr lang="en-GB" dirty="0">
                <a:sym typeface="Wingdings" panose="05000000000000000000" pitchFamily="2" charset="2"/>
              </a:rPr>
              <a:t>This kind of testing is very useful for the Reproducible Analytical </a:t>
            </a:r>
            <a:r>
              <a:rPr lang="en-GB" b="1" dirty="0">
                <a:sym typeface="Wingdings" panose="05000000000000000000" pitchFamily="2" charset="2"/>
              </a:rPr>
              <a:t>Pipelines</a:t>
            </a:r>
            <a:r>
              <a:rPr lang="en-GB" dirty="0">
                <a:sym typeface="Wingdings" panose="05000000000000000000" pitchFamily="2" charset="2"/>
              </a:rPr>
              <a:t> we are trying to help construct. </a:t>
            </a:r>
          </a:p>
          <a:p>
            <a:endParaRPr lang="en-GB" dirty="0"/>
          </a:p>
        </p:txBody>
      </p:sp>
      <p:pic>
        <p:nvPicPr>
          <p:cNvPr id="2" name="Picture 1">
            <a:extLst>
              <a:ext uri="{FF2B5EF4-FFF2-40B4-BE49-F238E27FC236}">
                <a16:creationId xmlns:a16="http://schemas.microsoft.com/office/drawing/2014/main" id="{7E81AEE9-AF4E-42A0-8E2D-AFDA1CE82F3C}"/>
              </a:ext>
            </a:extLst>
          </p:cNvPr>
          <p:cNvPicPr>
            <a:picLocks noChangeAspect="1"/>
          </p:cNvPicPr>
          <p:nvPr/>
        </p:nvPicPr>
        <p:blipFill>
          <a:blip r:embed="rId3"/>
          <a:stretch>
            <a:fillRect/>
          </a:stretch>
        </p:blipFill>
        <p:spPr>
          <a:xfrm>
            <a:off x="9076865" y="347424"/>
            <a:ext cx="1810669" cy="1499746"/>
          </a:xfrm>
          <a:prstGeom prst="rect">
            <a:avLst/>
          </a:prstGeom>
        </p:spPr>
      </p:pic>
    </p:spTree>
    <p:extLst>
      <p:ext uri="{BB962C8B-B14F-4D97-AF65-F5344CB8AC3E}">
        <p14:creationId xmlns:p14="http://schemas.microsoft.com/office/powerpoint/2010/main" val="3337919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A33A-7A6B-4532-9D15-1845FDB53CD2}"/>
              </a:ext>
            </a:extLst>
          </p:cNvPr>
          <p:cNvSpPr>
            <a:spLocks noGrp="1"/>
          </p:cNvSpPr>
          <p:nvPr>
            <p:ph type="title"/>
          </p:nvPr>
        </p:nvSpPr>
        <p:spPr/>
        <p:txBody>
          <a:bodyPr/>
          <a:lstStyle/>
          <a:p>
            <a:r>
              <a:rPr lang="en-GB" dirty="0"/>
              <a:t>Integration Testing</a:t>
            </a:r>
          </a:p>
        </p:txBody>
      </p:sp>
      <p:pic>
        <p:nvPicPr>
          <p:cNvPr id="4" name="Content Placeholder 3">
            <a:extLst>
              <a:ext uri="{FF2B5EF4-FFF2-40B4-BE49-F238E27FC236}">
                <a16:creationId xmlns:a16="http://schemas.microsoft.com/office/drawing/2014/main" id="{3FA53B3F-4B4E-4B14-BC36-A066308E0B81}"/>
              </a:ext>
            </a:extLst>
          </p:cNvPr>
          <p:cNvPicPr>
            <a:picLocks noGrp="1" noChangeAspect="1"/>
          </p:cNvPicPr>
          <p:nvPr>
            <p:ph idx="1"/>
          </p:nvPr>
        </p:nvPicPr>
        <p:blipFill>
          <a:blip r:embed="rId2"/>
          <a:stretch>
            <a:fillRect/>
          </a:stretch>
        </p:blipFill>
        <p:spPr>
          <a:xfrm>
            <a:off x="2337289" y="3212654"/>
            <a:ext cx="4033189" cy="2268669"/>
          </a:xfrm>
          <a:prstGeom prst="rect">
            <a:avLst/>
          </a:prstGeom>
        </p:spPr>
      </p:pic>
      <p:sp>
        <p:nvSpPr>
          <p:cNvPr id="5" name="Rectangle 4">
            <a:extLst>
              <a:ext uri="{FF2B5EF4-FFF2-40B4-BE49-F238E27FC236}">
                <a16:creationId xmlns:a16="http://schemas.microsoft.com/office/drawing/2014/main" id="{37A7BBEB-7321-4F43-8CDB-D1A38041D13A}"/>
              </a:ext>
            </a:extLst>
          </p:cNvPr>
          <p:cNvSpPr/>
          <p:nvPr/>
        </p:nvSpPr>
        <p:spPr>
          <a:xfrm>
            <a:off x="788376" y="1996909"/>
            <a:ext cx="7628791" cy="3970318"/>
          </a:xfrm>
          <a:prstGeom prst="rect">
            <a:avLst/>
          </a:prstGeom>
        </p:spPr>
        <p:txBody>
          <a:bodyPr wrap="square">
            <a:spAutoFit/>
          </a:bodyPr>
          <a:lstStyle/>
          <a:p>
            <a:r>
              <a:rPr lang="en-US" b="1" dirty="0">
                <a:solidFill>
                  <a:srgbClr val="6B6B6B"/>
                </a:solidFill>
                <a:latin typeface="Tw Cen MT" panose="020B0602020104020603" pitchFamily="34" charset="0"/>
              </a:rPr>
              <a:t>Integration testing: </a:t>
            </a:r>
            <a:r>
              <a:rPr lang="en-US" dirty="0">
                <a:solidFill>
                  <a:srgbClr val="6B6B6B"/>
                </a:solidFill>
                <a:latin typeface="Tw Cen MT" panose="020B0602020104020603" pitchFamily="34" charset="0"/>
              </a:rPr>
              <a:t>Testing performed to expose defects in the interfaces and in the interactions between </a:t>
            </a:r>
            <a:r>
              <a:rPr lang="en-US" dirty="0">
                <a:solidFill>
                  <a:schemeClr val="accent4"/>
                </a:solidFill>
                <a:latin typeface="Tw Cen MT" panose="020B0602020104020603" pitchFamily="34" charset="0"/>
              </a:rPr>
              <a:t>integrated components </a:t>
            </a:r>
            <a:r>
              <a:rPr lang="en-US" dirty="0">
                <a:solidFill>
                  <a:srgbClr val="6B6B6B"/>
                </a:solidFill>
                <a:latin typeface="Tw Cen MT" panose="020B0602020104020603" pitchFamily="34" charset="0"/>
              </a:rPr>
              <a:t>or systems. </a:t>
            </a: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r>
              <a:rPr lang="en-US" dirty="0">
                <a:solidFill>
                  <a:srgbClr val="6B6B6B"/>
                </a:solidFill>
                <a:latin typeface="Verdana" panose="020B0604030504040204" pitchFamily="34" charset="0"/>
              </a:rPr>
              <a:t>(… systems such as </a:t>
            </a:r>
            <a:r>
              <a:rPr lang="en-US" dirty="0">
                <a:solidFill>
                  <a:schemeClr val="accent4"/>
                </a:solidFill>
                <a:latin typeface="Verdana" panose="020B0604030504040204" pitchFamily="34" charset="0"/>
              </a:rPr>
              <a:t>Reproducible Analytical Pipeline </a:t>
            </a:r>
            <a:r>
              <a:rPr lang="en-US" dirty="0">
                <a:latin typeface="Verdana" panose="020B0604030504040204" pitchFamily="34" charset="0"/>
              </a:rPr>
              <a:t>steps</a:t>
            </a:r>
            <a:r>
              <a:rPr lang="en-US" dirty="0">
                <a:solidFill>
                  <a:srgbClr val="6B6B6B"/>
                </a:solidFill>
                <a:latin typeface="Verdana" panose="020B0604030504040204" pitchFamily="34" charset="0"/>
              </a:rPr>
              <a:t> !!!!)</a:t>
            </a:r>
            <a:endParaRPr lang="en-GB" dirty="0"/>
          </a:p>
        </p:txBody>
      </p:sp>
      <p:pic>
        <p:nvPicPr>
          <p:cNvPr id="1026" name="Picture 2" descr="Image result for integration testing">
            <a:extLst>
              <a:ext uri="{FF2B5EF4-FFF2-40B4-BE49-F238E27FC236}">
                <a16:creationId xmlns:a16="http://schemas.microsoft.com/office/drawing/2014/main" id="{8A8D4316-8799-4931-AE35-BD42F701F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048" y="3001013"/>
            <a:ext cx="2327032" cy="2327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240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A33A-7A6B-4532-9D15-1845FDB53CD2}"/>
              </a:ext>
            </a:extLst>
          </p:cNvPr>
          <p:cNvSpPr>
            <a:spLocks noGrp="1"/>
          </p:cNvSpPr>
          <p:nvPr>
            <p:ph type="title"/>
          </p:nvPr>
        </p:nvSpPr>
        <p:spPr/>
        <p:txBody>
          <a:bodyPr/>
          <a:lstStyle/>
          <a:p>
            <a:r>
              <a:rPr lang="en-GB" dirty="0"/>
              <a:t>Integration Testing</a:t>
            </a:r>
          </a:p>
        </p:txBody>
      </p:sp>
      <p:sp>
        <p:nvSpPr>
          <p:cNvPr id="5" name="Rectangle 4">
            <a:extLst>
              <a:ext uri="{FF2B5EF4-FFF2-40B4-BE49-F238E27FC236}">
                <a16:creationId xmlns:a16="http://schemas.microsoft.com/office/drawing/2014/main" id="{37A7BBEB-7321-4F43-8CDB-D1A38041D13A}"/>
              </a:ext>
            </a:extLst>
          </p:cNvPr>
          <p:cNvSpPr/>
          <p:nvPr/>
        </p:nvSpPr>
        <p:spPr>
          <a:xfrm>
            <a:off x="788376" y="1996909"/>
            <a:ext cx="7628791" cy="2585323"/>
          </a:xfrm>
          <a:prstGeom prst="rect">
            <a:avLst/>
          </a:prstGeom>
        </p:spPr>
        <p:txBody>
          <a:bodyPr wrap="square">
            <a:spAutoFit/>
          </a:bodyPr>
          <a:lstStyle/>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p:txBody>
      </p:sp>
      <p:pic>
        <p:nvPicPr>
          <p:cNvPr id="1026" name="Picture 2" descr="Image result for integration testing">
            <a:extLst>
              <a:ext uri="{FF2B5EF4-FFF2-40B4-BE49-F238E27FC236}">
                <a16:creationId xmlns:a16="http://schemas.microsoft.com/office/drawing/2014/main" id="{8A8D4316-8799-4931-AE35-BD42F701F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6591" y="585216"/>
            <a:ext cx="2327032" cy="232703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C967D52F-B4E3-4F2D-8FE3-E9F0011766CA}"/>
              </a:ext>
            </a:extLst>
          </p:cNvPr>
          <p:cNvSpPr>
            <a:spLocks noGrp="1"/>
          </p:cNvSpPr>
          <p:nvPr>
            <p:ph idx="1"/>
          </p:nvPr>
        </p:nvSpPr>
        <p:spPr/>
        <p:txBody>
          <a:bodyPr/>
          <a:lstStyle/>
          <a:p>
            <a:r>
              <a:rPr lang="en-US" dirty="0"/>
              <a:t>Need integration tests across the whole stack, </a:t>
            </a:r>
          </a:p>
          <a:p>
            <a:pPr lvl="1"/>
            <a:r>
              <a:rPr lang="en-US" dirty="0"/>
              <a:t>But fewer, </a:t>
            </a:r>
          </a:p>
          <a:p>
            <a:pPr lvl="1"/>
            <a:r>
              <a:rPr lang="en-US" dirty="0"/>
              <a:t>Only to find integration issues, not subsystem level functionality issues.  </a:t>
            </a:r>
          </a:p>
          <a:p>
            <a:pPr lvl="1"/>
            <a:r>
              <a:rPr lang="en-US" dirty="0"/>
              <a:t>Needed after each subsystem has been validated in isolation.  </a:t>
            </a:r>
          </a:p>
          <a:p>
            <a:pPr lvl="1"/>
            <a:r>
              <a:rPr lang="en-US" dirty="0"/>
              <a:t>This ensures that integration tests will find integration issues.  </a:t>
            </a:r>
          </a:p>
          <a:p>
            <a:pPr lvl="1"/>
            <a:r>
              <a:rPr lang="en-US" dirty="0"/>
              <a:t>There may still be emergent issues when the whole stack is used together * </a:t>
            </a:r>
            <a:r>
              <a:rPr lang="en-US" dirty="0">
                <a:solidFill>
                  <a:schemeClr val="accent5">
                    <a:lumMod val="60000"/>
                    <a:lumOff val="40000"/>
                  </a:schemeClr>
                </a:solidFill>
              </a:rPr>
              <a:t>hence E2E testing needed</a:t>
            </a:r>
          </a:p>
          <a:p>
            <a:pPr lvl="1"/>
            <a:r>
              <a:rPr lang="en-US" dirty="0"/>
              <a:t>But if each subsystem has been validated in isolation, then any integration bugs are just that; due to integration, not any of the subsystems.</a:t>
            </a:r>
            <a:endParaRPr lang="en-GB" dirty="0"/>
          </a:p>
        </p:txBody>
      </p:sp>
      <p:pic>
        <p:nvPicPr>
          <p:cNvPr id="7" name="Picture 6">
            <a:extLst>
              <a:ext uri="{FF2B5EF4-FFF2-40B4-BE49-F238E27FC236}">
                <a16:creationId xmlns:a16="http://schemas.microsoft.com/office/drawing/2014/main" id="{3DA43CF3-F77B-4B9C-B038-B2227C5DCDD3}"/>
              </a:ext>
            </a:extLst>
          </p:cNvPr>
          <p:cNvPicPr>
            <a:picLocks noChangeAspect="1"/>
          </p:cNvPicPr>
          <p:nvPr/>
        </p:nvPicPr>
        <p:blipFill>
          <a:blip r:embed="rId3"/>
          <a:stretch>
            <a:fillRect/>
          </a:stretch>
        </p:blipFill>
        <p:spPr>
          <a:xfrm>
            <a:off x="9947303" y="4938751"/>
            <a:ext cx="1810669" cy="1499746"/>
          </a:xfrm>
          <a:prstGeom prst="rect">
            <a:avLst/>
          </a:prstGeom>
        </p:spPr>
      </p:pic>
    </p:spTree>
    <p:extLst>
      <p:ext uri="{BB962C8B-B14F-4D97-AF65-F5344CB8AC3E}">
        <p14:creationId xmlns:p14="http://schemas.microsoft.com/office/powerpoint/2010/main" val="2184649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014E-49BF-4733-8C90-8D5165DF75F5}"/>
              </a:ext>
            </a:extLst>
          </p:cNvPr>
          <p:cNvSpPr>
            <a:spLocks noGrp="1"/>
          </p:cNvSpPr>
          <p:nvPr>
            <p:ph type="title"/>
          </p:nvPr>
        </p:nvSpPr>
        <p:spPr/>
        <p:txBody>
          <a:bodyPr/>
          <a:lstStyle/>
          <a:p>
            <a:r>
              <a:rPr lang="en-GB" dirty="0"/>
              <a:t>Testing </a:t>
            </a:r>
          </a:p>
        </p:txBody>
      </p:sp>
      <p:sp>
        <p:nvSpPr>
          <p:cNvPr id="3" name="Content Placeholder 2">
            <a:extLst>
              <a:ext uri="{FF2B5EF4-FFF2-40B4-BE49-F238E27FC236}">
                <a16:creationId xmlns:a16="http://schemas.microsoft.com/office/drawing/2014/main" id="{ACFEB340-883C-4478-9B78-E903E6855204}"/>
              </a:ext>
            </a:extLst>
          </p:cNvPr>
          <p:cNvSpPr>
            <a:spLocks noGrp="1"/>
          </p:cNvSpPr>
          <p:nvPr>
            <p:ph idx="1"/>
          </p:nvPr>
        </p:nvSpPr>
        <p:spPr>
          <a:xfrm>
            <a:off x="2106788" y="1700808"/>
            <a:ext cx="8453708" cy="2300638"/>
          </a:xfrm>
        </p:spPr>
        <p:txBody>
          <a:bodyPr>
            <a:normAutofit lnSpcReduction="10000"/>
          </a:bodyPr>
          <a:lstStyle/>
          <a:p>
            <a:r>
              <a:rPr lang="en-US" sz="2400" i="1" dirty="0"/>
              <a:t>A program</a:t>
            </a:r>
            <a:r>
              <a:rPr lang="en-US" sz="2400" dirty="0"/>
              <a:t> implements functionality, aka behavior.</a:t>
            </a:r>
          </a:p>
          <a:p>
            <a:r>
              <a:rPr lang="en-US" sz="2400" dirty="0"/>
              <a:t> </a:t>
            </a:r>
            <a:r>
              <a:rPr lang="en-US" sz="2400" i="1" dirty="0"/>
              <a:t>Tests</a:t>
            </a:r>
            <a:r>
              <a:rPr lang="en-US" sz="2400" dirty="0"/>
              <a:t> = supplementary code, that compares the </a:t>
            </a:r>
            <a:r>
              <a:rPr lang="en-US" sz="2400" i="1" dirty="0">
                <a:highlight>
                  <a:srgbClr val="FFFF00"/>
                </a:highlight>
              </a:rPr>
              <a:t>actual</a:t>
            </a:r>
            <a:r>
              <a:rPr lang="en-US" sz="2400" dirty="0"/>
              <a:t> behavior (from running the program) to the </a:t>
            </a:r>
            <a:r>
              <a:rPr lang="en-US" sz="2400" i="1" dirty="0">
                <a:solidFill>
                  <a:schemeClr val="accent5"/>
                </a:solidFill>
                <a:highlight>
                  <a:srgbClr val="FFFF00"/>
                </a:highlight>
              </a:rPr>
              <a:t>expected</a:t>
            </a:r>
            <a:r>
              <a:rPr lang="en-US" sz="2400" dirty="0"/>
              <a:t> behavior (that’s coded into the test suite).</a:t>
            </a:r>
          </a:p>
          <a:p>
            <a:r>
              <a:rPr lang="en-US" sz="2400" dirty="0"/>
              <a:t>Your test harness is the framework that finds your tests, runs your tests, and (in theory) helps you write tests.</a:t>
            </a:r>
            <a:endParaRPr lang="en-GB" sz="2400" dirty="0"/>
          </a:p>
        </p:txBody>
      </p:sp>
      <p:pic>
        <p:nvPicPr>
          <p:cNvPr id="5" name="Picture 4">
            <a:extLst>
              <a:ext uri="{FF2B5EF4-FFF2-40B4-BE49-F238E27FC236}">
                <a16:creationId xmlns:a16="http://schemas.microsoft.com/office/drawing/2014/main" id="{4C5A95B5-6128-4235-8749-8A63F84E2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2486" y="4437106"/>
            <a:ext cx="6207028" cy="1815161"/>
          </a:xfrm>
          <a:prstGeom prst="rect">
            <a:avLst/>
          </a:prstGeom>
        </p:spPr>
      </p:pic>
    </p:spTree>
    <p:extLst>
      <p:ext uri="{BB962C8B-B14F-4D97-AF65-F5344CB8AC3E}">
        <p14:creationId xmlns:p14="http://schemas.microsoft.com/office/powerpoint/2010/main" val="1691893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9A4-5B80-4E19-A062-3E4A6BCE5103}"/>
              </a:ext>
            </a:extLst>
          </p:cNvPr>
          <p:cNvSpPr>
            <a:spLocks noGrp="1"/>
          </p:cNvSpPr>
          <p:nvPr>
            <p:ph type="title"/>
          </p:nvPr>
        </p:nvSpPr>
        <p:spPr/>
        <p:txBody>
          <a:bodyPr/>
          <a:lstStyle/>
          <a:p>
            <a:r>
              <a:rPr lang="en-GB" dirty="0"/>
              <a:t>Code Auto-Documentation </a:t>
            </a:r>
            <a:br>
              <a:rPr lang="en-GB" dirty="0"/>
            </a:br>
            <a:endParaRPr lang="en-GB" dirty="0"/>
          </a:p>
        </p:txBody>
      </p:sp>
      <p:pic>
        <p:nvPicPr>
          <p:cNvPr id="3" name="Picture 2">
            <a:extLst>
              <a:ext uri="{FF2B5EF4-FFF2-40B4-BE49-F238E27FC236}">
                <a16:creationId xmlns:a16="http://schemas.microsoft.com/office/drawing/2014/main" id="{84A51465-C400-45B0-BF98-917A393007DA}"/>
              </a:ext>
            </a:extLst>
          </p:cNvPr>
          <p:cNvPicPr>
            <a:picLocks noChangeAspect="1"/>
          </p:cNvPicPr>
          <p:nvPr/>
        </p:nvPicPr>
        <p:blipFill>
          <a:blip r:embed="rId2"/>
          <a:stretch>
            <a:fillRect/>
          </a:stretch>
        </p:blipFill>
        <p:spPr>
          <a:xfrm>
            <a:off x="8248882" y="26084"/>
            <a:ext cx="3914544" cy="4747085"/>
          </a:xfrm>
          <a:prstGeom prst="rect">
            <a:avLst/>
          </a:prstGeom>
        </p:spPr>
      </p:pic>
      <p:sp>
        <p:nvSpPr>
          <p:cNvPr id="6" name="Content Placeholder 2">
            <a:extLst>
              <a:ext uri="{FF2B5EF4-FFF2-40B4-BE49-F238E27FC236}">
                <a16:creationId xmlns:a16="http://schemas.microsoft.com/office/drawing/2014/main" id="{BB7ADDA2-0F29-471C-9CE0-08F5E2827AC2}"/>
              </a:ext>
            </a:extLst>
          </p:cNvPr>
          <p:cNvSpPr>
            <a:spLocks noGrp="1"/>
          </p:cNvSpPr>
          <p:nvPr>
            <p:ph idx="1"/>
          </p:nvPr>
        </p:nvSpPr>
        <p:spPr>
          <a:xfrm>
            <a:off x="1024128" y="1756030"/>
            <a:ext cx="4092995" cy="4224528"/>
          </a:xfrm>
        </p:spPr>
        <p:txBody>
          <a:bodyPr/>
          <a:lstStyle/>
          <a:p>
            <a:pPr>
              <a:buFont typeface="Wingdings" panose="05000000000000000000" pitchFamily="2" charset="2"/>
              <a:buChar char="§"/>
            </a:pPr>
            <a:endParaRPr lang="en-US" i="1" dirty="0"/>
          </a:p>
          <a:p>
            <a:pPr>
              <a:buFont typeface="Wingdings" panose="05000000000000000000" pitchFamily="2" charset="2"/>
              <a:buChar char="§"/>
            </a:pPr>
            <a:r>
              <a:rPr lang="en-US" i="1" dirty="0"/>
              <a:t>SPHINX (</a:t>
            </a:r>
            <a:r>
              <a:rPr lang="en-US" i="1" dirty="0" err="1"/>
              <a:t>autodoc</a:t>
            </a:r>
            <a:r>
              <a:rPr lang="en-US" i="1" dirty="0"/>
              <a:t>) in Python</a:t>
            </a:r>
          </a:p>
          <a:p>
            <a:pPr>
              <a:buFont typeface="Wingdings" panose="05000000000000000000" pitchFamily="2" charset="2"/>
              <a:buChar char="§"/>
            </a:pPr>
            <a:r>
              <a:rPr lang="en-US" i="1" dirty="0"/>
              <a:t>Can take docstring comments in function code as input</a:t>
            </a:r>
          </a:p>
          <a:p>
            <a:pPr>
              <a:buFont typeface="Wingdings" panose="05000000000000000000" pitchFamily="2" charset="2"/>
              <a:buChar char="§"/>
            </a:pPr>
            <a:r>
              <a:rPr lang="en-US" i="1" dirty="0"/>
              <a:t>You can define input parameters and output and include and preferably an example.</a:t>
            </a:r>
          </a:p>
          <a:p>
            <a:pPr>
              <a:buFont typeface="Wingdings" panose="05000000000000000000" pitchFamily="2" charset="2"/>
              <a:buChar char="§"/>
            </a:pPr>
            <a:r>
              <a:rPr lang="en-US" i="1" dirty="0"/>
              <a:t>Many outputs (HTML/PDF/LaTeX)</a:t>
            </a:r>
          </a:p>
          <a:p>
            <a:pPr>
              <a:buFont typeface="Wingdings" panose="05000000000000000000" pitchFamily="2" charset="2"/>
              <a:buChar char="§"/>
            </a:pPr>
            <a:r>
              <a:rPr lang="en-US" i="1" dirty="0"/>
              <a:t>Example can be taken from test or test from example</a:t>
            </a:r>
          </a:p>
        </p:txBody>
      </p:sp>
      <p:pic>
        <p:nvPicPr>
          <p:cNvPr id="7" name="Picture 6">
            <a:extLst>
              <a:ext uri="{FF2B5EF4-FFF2-40B4-BE49-F238E27FC236}">
                <a16:creationId xmlns:a16="http://schemas.microsoft.com/office/drawing/2014/main" id="{29E15B93-304B-47AA-9B7F-C7AD37D32144}"/>
              </a:ext>
            </a:extLst>
          </p:cNvPr>
          <p:cNvPicPr>
            <a:picLocks noChangeAspect="1"/>
          </p:cNvPicPr>
          <p:nvPr/>
        </p:nvPicPr>
        <p:blipFill rotWithShape="1">
          <a:blip r:embed="rId3"/>
          <a:srcRect t="59217" b="-59217"/>
          <a:stretch/>
        </p:blipFill>
        <p:spPr>
          <a:xfrm>
            <a:off x="6171439" y="4773169"/>
            <a:ext cx="5991987" cy="4968620"/>
          </a:xfrm>
          <a:prstGeom prst="rect">
            <a:avLst/>
          </a:prstGeom>
        </p:spPr>
      </p:pic>
      <p:cxnSp>
        <p:nvCxnSpPr>
          <p:cNvPr id="9" name="Straight Arrow Connector 8">
            <a:extLst>
              <a:ext uri="{FF2B5EF4-FFF2-40B4-BE49-F238E27FC236}">
                <a16:creationId xmlns:a16="http://schemas.microsoft.com/office/drawing/2014/main" id="{BCB2DCEF-45FE-49F1-86EE-0BDC502334D2}"/>
              </a:ext>
            </a:extLst>
          </p:cNvPr>
          <p:cNvCxnSpPr>
            <a:cxnSpLocks/>
          </p:cNvCxnSpPr>
          <p:nvPr/>
        </p:nvCxnSpPr>
        <p:spPr>
          <a:xfrm>
            <a:off x="4651131" y="2945423"/>
            <a:ext cx="3279531" cy="1732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0446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9A4-5B80-4E19-A062-3E4A6BCE5103}"/>
              </a:ext>
            </a:extLst>
          </p:cNvPr>
          <p:cNvSpPr>
            <a:spLocks noGrp="1"/>
          </p:cNvSpPr>
          <p:nvPr>
            <p:ph type="title"/>
          </p:nvPr>
        </p:nvSpPr>
        <p:spPr/>
        <p:txBody>
          <a:bodyPr/>
          <a:lstStyle/>
          <a:p>
            <a:r>
              <a:rPr lang="en-GB" dirty="0"/>
              <a:t>Documentation </a:t>
            </a:r>
            <a:br>
              <a:rPr lang="en-GB" dirty="0"/>
            </a:br>
            <a:endParaRPr lang="en-GB" dirty="0"/>
          </a:p>
        </p:txBody>
      </p:sp>
      <p:pic>
        <p:nvPicPr>
          <p:cNvPr id="4" name="Content Placeholder 3">
            <a:extLst>
              <a:ext uri="{FF2B5EF4-FFF2-40B4-BE49-F238E27FC236}">
                <a16:creationId xmlns:a16="http://schemas.microsoft.com/office/drawing/2014/main" id="{FC0682CA-60B0-41CC-9939-C1DEE2B6EF7A}"/>
              </a:ext>
            </a:extLst>
          </p:cNvPr>
          <p:cNvPicPr>
            <a:picLocks noGrp="1" noChangeAspect="1"/>
          </p:cNvPicPr>
          <p:nvPr>
            <p:ph idx="1"/>
          </p:nvPr>
        </p:nvPicPr>
        <p:blipFill>
          <a:blip r:embed="rId2"/>
          <a:stretch>
            <a:fillRect/>
          </a:stretch>
        </p:blipFill>
        <p:spPr>
          <a:xfrm>
            <a:off x="6786563" y="0"/>
            <a:ext cx="5405437" cy="2628900"/>
          </a:xfrm>
          <a:prstGeom prst="rect">
            <a:avLst/>
          </a:prstGeom>
        </p:spPr>
      </p:pic>
      <p:pic>
        <p:nvPicPr>
          <p:cNvPr id="5" name="Picture 4">
            <a:extLst>
              <a:ext uri="{FF2B5EF4-FFF2-40B4-BE49-F238E27FC236}">
                <a16:creationId xmlns:a16="http://schemas.microsoft.com/office/drawing/2014/main" id="{9A09915E-BA4C-4F05-BA5F-B1931BB483E0}"/>
              </a:ext>
            </a:extLst>
          </p:cNvPr>
          <p:cNvPicPr>
            <a:picLocks noChangeAspect="1"/>
          </p:cNvPicPr>
          <p:nvPr/>
        </p:nvPicPr>
        <p:blipFill>
          <a:blip r:embed="rId3"/>
          <a:stretch>
            <a:fillRect/>
          </a:stretch>
        </p:blipFill>
        <p:spPr>
          <a:xfrm>
            <a:off x="752475" y="1635623"/>
            <a:ext cx="6034088" cy="4536577"/>
          </a:xfrm>
          <a:prstGeom prst="rect">
            <a:avLst/>
          </a:prstGeom>
        </p:spPr>
      </p:pic>
      <p:sp>
        <p:nvSpPr>
          <p:cNvPr id="10" name="Content Placeholder 2">
            <a:extLst>
              <a:ext uri="{FF2B5EF4-FFF2-40B4-BE49-F238E27FC236}">
                <a16:creationId xmlns:a16="http://schemas.microsoft.com/office/drawing/2014/main" id="{BA3B4152-F449-4AC0-87BF-4C72310BF070}"/>
              </a:ext>
            </a:extLst>
          </p:cNvPr>
          <p:cNvSpPr txBox="1">
            <a:spLocks/>
          </p:cNvSpPr>
          <p:nvPr/>
        </p:nvSpPr>
        <p:spPr>
          <a:xfrm>
            <a:off x="6786563" y="3678609"/>
            <a:ext cx="4754028" cy="955727"/>
          </a:xfrm>
          <a:prstGeom prst="rect">
            <a:avLst/>
          </a:prstGeom>
        </p:spPr>
        <p:txBody>
          <a:bodyPr vert="horz" lIns="45720" tIns="45720" rIns="4572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lvl="1">
              <a:buFontTx/>
              <a:buChar char="-"/>
            </a:pPr>
            <a:r>
              <a:rPr lang="en-GB" dirty="0">
                <a:sym typeface="Wingdings" panose="05000000000000000000" pitchFamily="2" charset="2"/>
              </a:rPr>
              <a:t>Taken from: </a:t>
            </a:r>
          </a:p>
          <a:p>
            <a:pPr lvl="1">
              <a:buFontTx/>
              <a:buChar char="-"/>
            </a:pPr>
            <a:r>
              <a:rPr lang="en-GB" dirty="0">
                <a:sym typeface="Wingdings" panose="05000000000000000000" pitchFamily="2" charset="2"/>
                <a:hlinkClick r:id="rId4"/>
              </a:rPr>
              <a:t>https://www.divio.com/blog/documentation/</a:t>
            </a:r>
            <a:endParaRPr lang="en-GB" dirty="0">
              <a:sym typeface="Wingdings" panose="05000000000000000000" pitchFamily="2" charset="2"/>
            </a:endParaRPr>
          </a:p>
          <a:p>
            <a:pPr marL="128016" lvl="1" indent="0">
              <a:buNone/>
            </a:pPr>
            <a:r>
              <a:rPr lang="en-GB" dirty="0">
                <a:sym typeface="Wingdings" panose="05000000000000000000" pitchFamily="2" charset="2"/>
              </a:rPr>
              <a:t>  Please have a look for elucidating the concepts if interested</a:t>
            </a:r>
          </a:p>
          <a:p>
            <a:endParaRPr lang="en-GB" dirty="0"/>
          </a:p>
        </p:txBody>
      </p:sp>
    </p:spTree>
    <p:extLst>
      <p:ext uri="{BB962C8B-B14F-4D97-AF65-F5344CB8AC3E}">
        <p14:creationId xmlns:p14="http://schemas.microsoft.com/office/powerpoint/2010/main" val="4190204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6F3D5-66A1-4CB4-94FB-939E190EB164}"/>
              </a:ext>
            </a:extLst>
          </p:cNvPr>
          <p:cNvSpPr>
            <a:spLocks noGrp="1"/>
          </p:cNvSpPr>
          <p:nvPr>
            <p:ph type="title"/>
          </p:nvPr>
        </p:nvSpPr>
        <p:spPr/>
        <p:txBody>
          <a:bodyPr/>
          <a:lstStyle/>
          <a:p>
            <a:r>
              <a:rPr lang="en-GB" dirty="0"/>
              <a:t>Continuous Integration</a:t>
            </a:r>
          </a:p>
        </p:txBody>
      </p:sp>
      <p:pic>
        <p:nvPicPr>
          <p:cNvPr id="4" name="Picture 3">
            <a:extLst>
              <a:ext uri="{FF2B5EF4-FFF2-40B4-BE49-F238E27FC236}">
                <a16:creationId xmlns:a16="http://schemas.microsoft.com/office/drawing/2014/main" id="{729462FC-0BF7-4E76-82E4-3EA9671EC3B9}"/>
              </a:ext>
            </a:extLst>
          </p:cNvPr>
          <p:cNvPicPr>
            <a:picLocks noChangeAspect="1"/>
          </p:cNvPicPr>
          <p:nvPr/>
        </p:nvPicPr>
        <p:blipFill>
          <a:blip r:embed="rId2"/>
          <a:stretch>
            <a:fillRect/>
          </a:stretch>
        </p:blipFill>
        <p:spPr>
          <a:xfrm>
            <a:off x="4141554" y="1475123"/>
            <a:ext cx="4726679" cy="4350902"/>
          </a:xfrm>
          <a:prstGeom prst="rect">
            <a:avLst/>
          </a:prstGeom>
        </p:spPr>
      </p:pic>
    </p:spTree>
    <p:extLst>
      <p:ext uri="{BB962C8B-B14F-4D97-AF65-F5344CB8AC3E}">
        <p14:creationId xmlns:p14="http://schemas.microsoft.com/office/powerpoint/2010/main" val="2050054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9F77D8-5EB0-4A81-ADEE-A30B307DB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5990" y="156814"/>
            <a:ext cx="5805085" cy="6252778"/>
          </a:xfrm>
          <a:prstGeom prst="rect">
            <a:avLst/>
          </a:prstGeom>
        </p:spPr>
      </p:pic>
      <p:sp>
        <p:nvSpPr>
          <p:cNvPr id="2" name="Title 1">
            <a:extLst>
              <a:ext uri="{FF2B5EF4-FFF2-40B4-BE49-F238E27FC236}">
                <a16:creationId xmlns:a16="http://schemas.microsoft.com/office/drawing/2014/main" id="{886184B3-6A4F-47DD-8FF3-D6B704D93BCB}"/>
              </a:ext>
            </a:extLst>
          </p:cNvPr>
          <p:cNvSpPr>
            <a:spLocks noGrp="1"/>
          </p:cNvSpPr>
          <p:nvPr>
            <p:ph type="title"/>
          </p:nvPr>
        </p:nvSpPr>
        <p:spPr>
          <a:xfrm>
            <a:off x="1024129" y="585216"/>
            <a:ext cx="4805172" cy="1499616"/>
          </a:xfrm>
        </p:spPr>
        <p:txBody>
          <a:bodyPr/>
          <a:lstStyle/>
          <a:p>
            <a:r>
              <a:rPr lang="en-GB" dirty="0"/>
              <a:t>Project organization</a:t>
            </a:r>
          </a:p>
        </p:txBody>
      </p:sp>
      <p:sp>
        <p:nvSpPr>
          <p:cNvPr id="6" name="Content Placeholder 2">
            <a:extLst>
              <a:ext uri="{FF2B5EF4-FFF2-40B4-BE49-F238E27FC236}">
                <a16:creationId xmlns:a16="http://schemas.microsoft.com/office/drawing/2014/main" id="{5F17D06E-342B-40EF-A04B-F66588170F18}"/>
              </a:ext>
            </a:extLst>
          </p:cNvPr>
          <p:cNvSpPr>
            <a:spLocks noGrp="1"/>
          </p:cNvSpPr>
          <p:nvPr>
            <p:ph idx="1"/>
          </p:nvPr>
        </p:nvSpPr>
        <p:spPr>
          <a:xfrm>
            <a:off x="342900" y="2569369"/>
            <a:ext cx="5486400" cy="3263504"/>
          </a:xfrm>
        </p:spPr>
        <p:txBody>
          <a:bodyPr>
            <a:normAutofit/>
          </a:bodyPr>
          <a:lstStyle/>
          <a:p>
            <a:r>
              <a:rPr lang="en-US" sz="1800" dirty="0"/>
              <a:t>Do not reinvent the wheel regarding how you organize the code for your project: </a:t>
            </a:r>
          </a:p>
          <a:p>
            <a:pPr lvl="1"/>
            <a:r>
              <a:rPr lang="en-US" sz="1800" dirty="0"/>
              <a:t>Python: </a:t>
            </a:r>
            <a:r>
              <a:rPr lang="en-US" sz="1800" dirty="0" err="1"/>
              <a:t>cookiecutter</a:t>
            </a:r>
            <a:endParaRPr lang="en-US" sz="1800" dirty="0"/>
          </a:p>
          <a:p>
            <a:pPr lvl="2"/>
            <a:endParaRPr lang="en-US" dirty="0"/>
          </a:p>
          <a:p>
            <a:pPr lvl="1"/>
            <a:r>
              <a:rPr lang="en-US" sz="1800" dirty="0"/>
              <a:t>R: </a:t>
            </a:r>
          </a:p>
          <a:p>
            <a:pPr marL="128016" lvl="1" indent="0">
              <a:buNone/>
            </a:pPr>
            <a:r>
              <a:rPr lang="en-US" dirty="0">
                <a:hlinkClick r:id="rId3"/>
              </a:rPr>
              <a:t>https://github.com/bdcaf/cookiecutter-r-data-analysis</a:t>
            </a:r>
            <a:endParaRPr lang="en-US" dirty="0"/>
          </a:p>
          <a:p>
            <a:pPr marL="128016" lvl="1" indent="0">
              <a:buNone/>
            </a:pPr>
            <a:endParaRPr lang="en-US" sz="1800" dirty="0"/>
          </a:p>
          <a:p>
            <a:pPr lvl="1"/>
            <a:endParaRPr lang="en-US" sz="1800" dirty="0"/>
          </a:p>
          <a:p>
            <a:pPr marL="128016" lvl="1" indent="0">
              <a:buNone/>
            </a:pPr>
            <a:endParaRPr lang="en-GB" dirty="0"/>
          </a:p>
        </p:txBody>
      </p:sp>
    </p:spTree>
    <p:extLst>
      <p:ext uri="{BB962C8B-B14F-4D97-AF65-F5344CB8AC3E}">
        <p14:creationId xmlns:p14="http://schemas.microsoft.com/office/powerpoint/2010/main" val="4290004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6F2EB-EC85-403A-B73B-6058A0D29A6B}"/>
              </a:ext>
            </a:extLst>
          </p:cNvPr>
          <p:cNvSpPr>
            <a:spLocks noGrp="1"/>
          </p:cNvSpPr>
          <p:nvPr>
            <p:ph type="title"/>
          </p:nvPr>
        </p:nvSpPr>
        <p:spPr/>
        <p:txBody>
          <a:bodyPr/>
          <a:lstStyle/>
          <a:p>
            <a:r>
              <a:rPr lang="en-GB" dirty="0"/>
              <a:t>Current RAP work	</a:t>
            </a:r>
          </a:p>
        </p:txBody>
      </p:sp>
      <p:sp>
        <p:nvSpPr>
          <p:cNvPr id="3" name="Content Placeholder 2">
            <a:extLst>
              <a:ext uri="{FF2B5EF4-FFF2-40B4-BE49-F238E27FC236}">
                <a16:creationId xmlns:a16="http://schemas.microsoft.com/office/drawing/2014/main" id="{52853A52-6466-40FA-B241-875E3B48BDC3}"/>
              </a:ext>
            </a:extLst>
          </p:cNvPr>
          <p:cNvSpPr>
            <a:spLocks noGrp="1"/>
          </p:cNvSpPr>
          <p:nvPr>
            <p:ph idx="1"/>
          </p:nvPr>
        </p:nvSpPr>
        <p:spPr>
          <a:xfrm>
            <a:off x="1024129" y="2286001"/>
            <a:ext cx="4535750" cy="3665764"/>
          </a:xfrm>
        </p:spPr>
        <p:txBody>
          <a:bodyPr>
            <a:normAutofit lnSpcReduction="10000"/>
          </a:bodyPr>
          <a:lstStyle/>
          <a:p>
            <a:r>
              <a:rPr lang="en-GB" sz="1900" dirty="0"/>
              <a:t>Data Access Platform (on premise cloud RedHat/CDH/Spark cluster based environment)</a:t>
            </a:r>
          </a:p>
          <a:p>
            <a:pPr marL="0" indent="0">
              <a:buNone/>
            </a:pPr>
            <a:r>
              <a:rPr lang="en-GB" sz="1900" dirty="0"/>
              <a:t>-Many analysts with no experience of command-line.</a:t>
            </a:r>
          </a:p>
          <a:p>
            <a:pPr>
              <a:buFontTx/>
              <a:buChar char="-"/>
            </a:pPr>
            <a:r>
              <a:rPr lang="en-GB" sz="1900" dirty="0"/>
              <a:t>Distributed processing (bringing its own gremlins!!)</a:t>
            </a:r>
          </a:p>
          <a:p>
            <a:pPr>
              <a:buFontTx/>
              <a:buChar char="-"/>
            </a:pPr>
            <a:r>
              <a:rPr lang="en-GB" sz="1900" dirty="0"/>
              <a:t>However : outputs perhaps influencing policy so its very important to be 100% outputs are correct.</a:t>
            </a:r>
          </a:p>
          <a:p>
            <a:pPr>
              <a:buFontTx/>
              <a:buChar char="-"/>
            </a:pPr>
            <a:r>
              <a:rPr lang="en-GB" sz="1900" dirty="0"/>
              <a:t>ONS DAPCATS team is creating material and training</a:t>
            </a:r>
          </a:p>
          <a:p>
            <a:pPr>
              <a:buFontTx/>
              <a:buChar char="-"/>
            </a:pPr>
            <a:endParaRPr lang="en-GB" sz="1900" dirty="0"/>
          </a:p>
          <a:p>
            <a:endParaRPr lang="en-GB" dirty="0"/>
          </a:p>
        </p:txBody>
      </p:sp>
      <p:sp>
        <p:nvSpPr>
          <p:cNvPr id="6" name="Content Placeholder 2">
            <a:extLst>
              <a:ext uri="{FF2B5EF4-FFF2-40B4-BE49-F238E27FC236}">
                <a16:creationId xmlns:a16="http://schemas.microsoft.com/office/drawing/2014/main" id="{AC443DDB-6635-4C71-80F2-29FB1EE34811}"/>
              </a:ext>
            </a:extLst>
          </p:cNvPr>
          <p:cNvSpPr txBox="1">
            <a:spLocks/>
          </p:cNvSpPr>
          <p:nvPr/>
        </p:nvSpPr>
        <p:spPr>
          <a:xfrm>
            <a:off x="6632121" y="2201636"/>
            <a:ext cx="4535750" cy="366576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GB" sz="1900" dirty="0"/>
              <a:t>Other Projects</a:t>
            </a:r>
          </a:p>
          <a:p>
            <a:pPr lvl="1"/>
            <a:r>
              <a:rPr lang="en-GB" sz="1500" dirty="0" err="1"/>
              <a:t>NLPBumblebee</a:t>
            </a:r>
            <a:r>
              <a:rPr lang="en-GB" sz="1500" dirty="0"/>
              <a:t>: inhouse NLP package created for consolidating usual simpler functions used in NLP in a composable way</a:t>
            </a:r>
          </a:p>
          <a:p>
            <a:pPr lvl="1"/>
            <a:r>
              <a:rPr lang="en-GB" sz="1500" dirty="0"/>
              <a:t>Created in order to use certain NLP functionality on admin locked down machines.</a:t>
            </a:r>
          </a:p>
          <a:p>
            <a:pPr marL="285750" indent="-285750">
              <a:buFont typeface="Arial" panose="020B0604020202020204" pitchFamily="34" charset="0"/>
              <a:buChar char="•"/>
            </a:pPr>
            <a:endParaRPr lang="en-GB" dirty="0"/>
          </a:p>
          <a:p>
            <a:r>
              <a:rPr lang="en-GB" sz="1600" dirty="0">
                <a:hlinkClick r:id="rId2"/>
              </a:rPr>
              <a:t>https://github.com/mamonu/bumblebee</a:t>
            </a:r>
            <a:endParaRPr lang="en-GB" sz="1600" dirty="0"/>
          </a:p>
          <a:p>
            <a:pPr lvl="1"/>
            <a:endParaRPr lang="en-GB" sz="1500" dirty="0"/>
          </a:p>
          <a:p>
            <a:endParaRPr lang="en-GB" dirty="0"/>
          </a:p>
        </p:txBody>
      </p:sp>
    </p:spTree>
    <p:extLst>
      <p:ext uri="{BB962C8B-B14F-4D97-AF65-F5344CB8AC3E}">
        <p14:creationId xmlns:p14="http://schemas.microsoft.com/office/powerpoint/2010/main" val="2934604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BB975-5E23-40CE-917F-67CE8766F9D0}"/>
              </a:ext>
            </a:extLst>
          </p:cNvPr>
          <p:cNvSpPr>
            <a:spLocks noGrp="1"/>
          </p:cNvSpPr>
          <p:nvPr>
            <p:ph type="title"/>
          </p:nvPr>
        </p:nvSpPr>
        <p:spPr/>
        <p:txBody>
          <a:bodyPr/>
          <a:lstStyle/>
          <a:p>
            <a:r>
              <a:rPr lang="en-GB" dirty="0"/>
              <a:t>References and material of interest</a:t>
            </a:r>
          </a:p>
        </p:txBody>
      </p:sp>
      <p:sp>
        <p:nvSpPr>
          <p:cNvPr id="3" name="Content Placeholder 2">
            <a:extLst>
              <a:ext uri="{FF2B5EF4-FFF2-40B4-BE49-F238E27FC236}">
                <a16:creationId xmlns:a16="http://schemas.microsoft.com/office/drawing/2014/main" id="{AF674291-59D3-4D88-B351-C56DCEBCEEBB}"/>
              </a:ext>
            </a:extLst>
          </p:cNvPr>
          <p:cNvSpPr>
            <a:spLocks noGrp="1"/>
          </p:cNvSpPr>
          <p:nvPr>
            <p:ph idx="1"/>
          </p:nvPr>
        </p:nvSpPr>
        <p:spPr>
          <a:xfrm>
            <a:off x="1024128" y="2084831"/>
            <a:ext cx="4471064" cy="4399095"/>
          </a:xfrm>
        </p:spPr>
        <p:txBody>
          <a:bodyPr>
            <a:normAutofit fontScale="77500" lnSpcReduction="20000"/>
          </a:bodyPr>
          <a:lstStyle/>
          <a:p>
            <a:r>
              <a:rPr lang="en-GB" sz="1600" dirty="0">
                <a:latin typeface="Arial" panose="020B0604020202020204" pitchFamily="34" charset="0"/>
                <a:cs typeface="Arial" panose="020B0604020202020204" pitchFamily="34" charset="0"/>
              </a:rPr>
              <a:t>- Some Books of interest :</a:t>
            </a:r>
          </a:p>
          <a:p>
            <a:r>
              <a:rPr lang="en-GB" sz="1600" dirty="0">
                <a:latin typeface="Arial" panose="020B0604020202020204" pitchFamily="34" charset="0"/>
                <a:cs typeface="Arial" panose="020B0604020202020204" pitchFamily="34" charset="0"/>
                <a:hlinkClick r:id="rId2"/>
              </a:rPr>
              <a:t>https://certifications.bcs.org/upload/pdf/swt-intermediate-reading.pdf</a:t>
            </a:r>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hlinkClick r:id="rId3"/>
              </a:rPr>
              <a:t>https://www.oreilly.com/library/view/python-testing-with/9781680502848/</a:t>
            </a:r>
            <a:endParaRPr lang="en-GB" sz="1600" dirty="0">
              <a:latin typeface="Arial" panose="020B0604020202020204" pitchFamily="34" charset="0"/>
              <a:cs typeface="Arial" panose="020B0604020202020204" pitchFamily="34" charset="0"/>
            </a:endParaRPr>
          </a:p>
          <a:p>
            <a:pPr marL="310896" lvl="2" indent="0">
              <a:buNone/>
            </a:pPr>
            <a:endParaRPr lang="en-GB" sz="1600" dirty="0">
              <a:latin typeface="Arial" panose="020B0604020202020204" pitchFamily="34" charset="0"/>
              <a:cs typeface="Arial" panose="020B0604020202020204" pitchFamily="34" charset="0"/>
            </a:endParaRPr>
          </a:p>
          <a:p>
            <a:pPr marL="128016" lvl="1" indent="0">
              <a:buNone/>
            </a:pPr>
            <a:r>
              <a:rPr lang="en-GB" sz="1600" dirty="0">
                <a:latin typeface="Arial" panose="020B0604020202020204" pitchFamily="34" charset="0"/>
                <a:cs typeface="Arial" panose="020B0604020202020204" pitchFamily="34" charset="0"/>
              </a:rPr>
              <a:t>- Blog Posts</a:t>
            </a:r>
          </a:p>
          <a:p>
            <a:r>
              <a:rPr lang="en-GB" sz="1600" dirty="0">
                <a:latin typeface="Arial" panose="020B0604020202020204" pitchFamily="34" charset="0"/>
                <a:cs typeface="Arial" panose="020B0604020202020204" pitchFamily="34" charset="0"/>
                <a:hlinkClick r:id="rId4"/>
              </a:rPr>
              <a:t>https://martinfowler.com/articles/practical-test-pyramid.html</a:t>
            </a:r>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hlinkClick r:id="rId5"/>
              </a:rPr>
              <a:t>https://hypothesis.works/articles/</a:t>
            </a:r>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hlinkClick r:id="rId6"/>
              </a:rPr>
              <a:t>https://docs.pytest.org/en/latest/</a:t>
            </a:r>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hlinkClick r:id="rId7"/>
              </a:rPr>
              <a:t>https://medium.com/homeaway-tech-blog/write-better-python-with-hypothesis-5b31ac268b69</a:t>
            </a:r>
            <a:endParaRPr lang="en-GB" sz="1600" dirty="0">
              <a:latin typeface="Arial" panose="020B0604020202020204" pitchFamily="34" charset="0"/>
              <a:cs typeface="Arial" panose="020B0604020202020204" pitchFamily="34" charset="0"/>
            </a:endParaRP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 Course</a:t>
            </a:r>
          </a:p>
          <a:p>
            <a:r>
              <a:rPr lang="en-GB" sz="1600" dirty="0">
                <a:latin typeface="Arial" panose="020B0604020202020204" pitchFamily="34" charset="0"/>
                <a:cs typeface="Arial" panose="020B0604020202020204" pitchFamily="34" charset="0"/>
              </a:rPr>
              <a:t>Great course covering the spectrum of tools from the R side of things:</a:t>
            </a:r>
          </a:p>
          <a:p>
            <a:r>
              <a:rPr lang="en-GB" sz="1600" dirty="0">
                <a:latin typeface="Arial" panose="020B0604020202020204" pitchFamily="34" charset="0"/>
                <a:cs typeface="Arial" panose="020B0604020202020204" pitchFamily="34" charset="0"/>
                <a:hlinkClick r:id="rId8"/>
              </a:rPr>
              <a:t>https://www.udemy.com/reproducible-analytical-pipelines/</a:t>
            </a:r>
            <a:endParaRPr lang="en-GB" sz="1600" dirty="0">
              <a:latin typeface="Arial" panose="020B0604020202020204" pitchFamily="34" charset="0"/>
              <a:cs typeface="Arial" panose="020B0604020202020204" pitchFamily="34" charset="0"/>
            </a:endParaRPr>
          </a:p>
          <a:p>
            <a:endParaRPr lang="en-GB" sz="1600" dirty="0">
              <a:latin typeface="Arial" panose="020B0604020202020204" pitchFamily="34" charset="0"/>
              <a:cs typeface="Arial" panose="020B0604020202020204" pitchFamily="34" charset="0"/>
            </a:endParaRPr>
          </a:p>
          <a:p>
            <a:endParaRPr lang="en-GB" dirty="0"/>
          </a:p>
        </p:txBody>
      </p:sp>
      <p:sp>
        <p:nvSpPr>
          <p:cNvPr id="4" name="Content Placeholder 2">
            <a:extLst>
              <a:ext uri="{FF2B5EF4-FFF2-40B4-BE49-F238E27FC236}">
                <a16:creationId xmlns:a16="http://schemas.microsoft.com/office/drawing/2014/main" id="{25EB9DBA-977F-48B8-BD74-1FD6CDC8723F}"/>
              </a:ext>
            </a:extLst>
          </p:cNvPr>
          <p:cNvSpPr txBox="1">
            <a:spLocks/>
          </p:cNvSpPr>
          <p:nvPr/>
        </p:nvSpPr>
        <p:spPr>
          <a:xfrm>
            <a:off x="5697415" y="1998785"/>
            <a:ext cx="6145823"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GB" sz="1600" dirty="0">
                <a:latin typeface="Arial" panose="020B0604020202020204" pitchFamily="34" charset="0"/>
                <a:cs typeface="Arial" panose="020B0604020202020204" pitchFamily="34" charset="0"/>
              </a:rPr>
              <a:t>- Covered /useful Python modules: </a:t>
            </a:r>
          </a:p>
          <a:p>
            <a:pPr lvl="2">
              <a:buFont typeface="Arial" panose="020B0604020202020204" pitchFamily="34" charset="0"/>
              <a:buChar char="•"/>
            </a:pPr>
            <a:r>
              <a:rPr lang="en-GB" sz="1600" dirty="0">
                <a:latin typeface="Arial" panose="020B0604020202020204" pitchFamily="34" charset="0"/>
                <a:cs typeface="Arial" panose="020B0604020202020204" pitchFamily="34" charset="0"/>
              </a:rPr>
              <a:t> </a:t>
            </a:r>
            <a:r>
              <a:rPr lang="en-GB" sz="1600" dirty="0" err="1">
                <a:latin typeface="Arial" panose="020B0604020202020204" pitchFamily="34" charset="0"/>
                <a:cs typeface="Arial" panose="020B0604020202020204" pitchFamily="34" charset="0"/>
              </a:rPr>
              <a:t>py.test</a:t>
            </a:r>
            <a:r>
              <a:rPr lang="en-GB" sz="1600" dirty="0">
                <a:latin typeface="Arial" panose="020B0604020202020204" pitchFamily="34" charset="0"/>
                <a:cs typeface="Arial" panose="020B0604020202020204" pitchFamily="34" charset="0"/>
              </a:rPr>
              <a:t> : </a:t>
            </a:r>
            <a:r>
              <a:rPr lang="en-GB" sz="1600" dirty="0">
                <a:latin typeface="Arial" panose="020B0604020202020204" pitchFamily="34" charset="0"/>
                <a:cs typeface="Arial" panose="020B0604020202020204" pitchFamily="34" charset="0"/>
                <a:hlinkClick r:id="rId9"/>
              </a:rPr>
              <a:t>https://github.com/pytest-dev/pytest</a:t>
            </a:r>
            <a:endParaRPr lang="en-GB" sz="1600" dirty="0">
              <a:latin typeface="Arial" panose="020B0604020202020204" pitchFamily="34" charset="0"/>
              <a:cs typeface="Arial" panose="020B0604020202020204" pitchFamily="34" charset="0"/>
            </a:endParaRPr>
          </a:p>
          <a:p>
            <a:pPr lvl="2">
              <a:buFont typeface="Arial" panose="020B0604020202020204" pitchFamily="34" charset="0"/>
              <a:buChar char="•"/>
            </a:pPr>
            <a:r>
              <a:rPr lang="en-GB" sz="1600" dirty="0">
                <a:latin typeface="Arial" panose="020B0604020202020204" pitchFamily="34" charset="0"/>
                <a:cs typeface="Arial" panose="020B0604020202020204" pitchFamily="34" charset="0"/>
              </a:rPr>
              <a:t> </a:t>
            </a:r>
            <a:r>
              <a:rPr lang="en-GB" sz="1600" dirty="0" err="1">
                <a:latin typeface="Arial" panose="020B0604020202020204" pitchFamily="34" charset="0"/>
                <a:cs typeface="Arial" panose="020B0604020202020204" pitchFamily="34" charset="0"/>
              </a:rPr>
              <a:t>mutpy</a:t>
            </a:r>
            <a:r>
              <a:rPr lang="en-GB" sz="1600" dirty="0">
                <a:latin typeface="Arial" panose="020B0604020202020204" pitchFamily="34" charset="0"/>
                <a:cs typeface="Arial" panose="020B0604020202020204" pitchFamily="34" charset="0"/>
              </a:rPr>
              <a:t>/</a:t>
            </a:r>
            <a:r>
              <a:rPr lang="en-GB" sz="1600" dirty="0" err="1">
                <a:latin typeface="Arial" panose="020B0604020202020204" pitchFamily="34" charset="0"/>
                <a:cs typeface="Arial" panose="020B0604020202020204" pitchFamily="34" charset="0"/>
              </a:rPr>
              <a:t>mutmut</a:t>
            </a:r>
            <a:r>
              <a:rPr lang="en-GB" sz="1600" dirty="0">
                <a:latin typeface="Arial" panose="020B0604020202020204" pitchFamily="34" charset="0"/>
                <a:cs typeface="Arial" panose="020B0604020202020204" pitchFamily="34" charset="0"/>
              </a:rPr>
              <a:t>/</a:t>
            </a:r>
            <a:r>
              <a:rPr lang="en-GB" sz="1600" dirty="0" err="1">
                <a:latin typeface="Arial" panose="020B0604020202020204" pitchFamily="34" charset="0"/>
                <a:cs typeface="Arial" panose="020B0604020202020204" pitchFamily="34" charset="0"/>
              </a:rPr>
              <a:t>cosmic_ray</a:t>
            </a:r>
            <a:r>
              <a:rPr lang="en-GB" sz="1600" dirty="0">
                <a:latin typeface="Arial" panose="020B0604020202020204" pitchFamily="34" charset="0"/>
                <a:cs typeface="Arial" panose="020B0604020202020204" pitchFamily="34" charset="0"/>
              </a:rPr>
              <a:t> </a:t>
            </a:r>
          </a:p>
          <a:p>
            <a:pPr lvl="2">
              <a:buFont typeface="Arial" panose="020B0604020202020204" pitchFamily="34" charset="0"/>
              <a:buChar char="•"/>
            </a:pPr>
            <a:r>
              <a:rPr lang="en-GB" sz="1600" dirty="0">
                <a:latin typeface="Arial" panose="020B0604020202020204" pitchFamily="34" charset="0"/>
                <a:cs typeface="Arial" panose="020B0604020202020204" pitchFamily="34" charset="0"/>
              </a:rPr>
              <a:t> hypothesis : </a:t>
            </a:r>
            <a:r>
              <a:rPr lang="en-GB" sz="1600" dirty="0">
                <a:latin typeface="Arial" panose="020B0604020202020204" pitchFamily="34" charset="0"/>
                <a:cs typeface="Arial" panose="020B0604020202020204" pitchFamily="34" charset="0"/>
                <a:hlinkClick r:id="rId10"/>
              </a:rPr>
              <a:t>https://github.com/HypothesisWorks/hypothesis</a:t>
            </a:r>
            <a:endParaRPr lang="en-GB" sz="1600" dirty="0">
              <a:latin typeface="Arial" panose="020B0604020202020204" pitchFamily="34" charset="0"/>
              <a:cs typeface="Arial" panose="020B0604020202020204" pitchFamily="34" charset="0"/>
            </a:endParaRPr>
          </a:p>
          <a:p>
            <a:pPr lvl="2">
              <a:buFont typeface="Arial" panose="020B0604020202020204" pitchFamily="34" charset="0"/>
              <a:buChar char="•"/>
            </a:pPr>
            <a:r>
              <a:rPr lang="en-GB" sz="1600" dirty="0">
                <a:latin typeface="Arial" panose="020B0604020202020204" pitchFamily="34" charset="0"/>
                <a:cs typeface="Arial" panose="020B0604020202020204" pitchFamily="34" charset="0"/>
              </a:rPr>
              <a:t> tox / </a:t>
            </a:r>
            <a:r>
              <a:rPr lang="en-GB" sz="1600" dirty="0" err="1">
                <a:latin typeface="Arial" panose="020B0604020202020204" pitchFamily="34" charset="0"/>
                <a:cs typeface="Arial" panose="020B0604020202020204" pitchFamily="34" charset="0"/>
              </a:rPr>
              <a:t>nox</a:t>
            </a:r>
            <a:r>
              <a:rPr lang="en-GB" sz="1600" dirty="0">
                <a:latin typeface="Arial" panose="020B0604020202020204" pitchFamily="34" charset="0"/>
                <a:cs typeface="Arial" panose="020B0604020202020204" pitchFamily="34" charset="0"/>
              </a:rPr>
              <a:t> : </a:t>
            </a:r>
            <a:r>
              <a:rPr lang="en-GB" sz="1600" dirty="0">
                <a:latin typeface="Arial" panose="020B0604020202020204" pitchFamily="34" charset="0"/>
                <a:cs typeface="Arial" panose="020B0604020202020204" pitchFamily="34" charset="0"/>
                <a:hlinkClick r:id="rId11"/>
              </a:rPr>
              <a:t>https://github.com/tox-dev/tox</a:t>
            </a:r>
            <a:endParaRPr lang="en-GB" sz="1600" dirty="0">
              <a:latin typeface="Arial" panose="020B0604020202020204" pitchFamily="34" charset="0"/>
              <a:cs typeface="Arial" panose="020B0604020202020204" pitchFamily="34" charset="0"/>
            </a:endParaRPr>
          </a:p>
          <a:p>
            <a:pPr lvl="2">
              <a:buFont typeface="Arial" panose="020B0604020202020204" pitchFamily="34" charset="0"/>
              <a:buChar char="•"/>
            </a:pPr>
            <a:r>
              <a:rPr lang="en-GB" sz="1600" dirty="0">
                <a:latin typeface="Arial" panose="020B0604020202020204" pitchFamily="34" charset="0"/>
                <a:cs typeface="Arial" panose="020B0604020202020204" pitchFamily="34" charset="0"/>
              </a:rPr>
              <a:t> </a:t>
            </a:r>
            <a:r>
              <a:rPr lang="en-GB" sz="1600" dirty="0" err="1">
                <a:latin typeface="Arial" panose="020B0604020202020204" pitchFamily="34" charset="0"/>
                <a:cs typeface="Arial" panose="020B0604020202020204" pitchFamily="34" charset="0"/>
              </a:rPr>
              <a:t>cookiecutter</a:t>
            </a:r>
            <a:r>
              <a:rPr lang="en-GB" sz="1600" dirty="0">
                <a:latin typeface="Arial" panose="020B0604020202020204" pitchFamily="34" charset="0"/>
                <a:cs typeface="Arial" panose="020B0604020202020204" pitchFamily="34" charset="0"/>
              </a:rPr>
              <a:t>: </a:t>
            </a:r>
            <a:r>
              <a:rPr lang="en-GB" sz="1600" dirty="0">
                <a:latin typeface="Arial" panose="020B0604020202020204" pitchFamily="34" charset="0"/>
                <a:cs typeface="Arial" panose="020B0604020202020204" pitchFamily="34" charset="0"/>
                <a:hlinkClick r:id="rId12"/>
              </a:rPr>
              <a:t>https://github.com/audreyr/cookiecutter</a:t>
            </a:r>
            <a:endParaRPr lang="en-GB" sz="1600" dirty="0">
              <a:latin typeface="Arial" panose="020B0604020202020204" pitchFamily="34" charset="0"/>
              <a:cs typeface="Arial" panose="020B0604020202020204" pitchFamily="34" charset="0"/>
            </a:endParaRPr>
          </a:p>
          <a:p>
            <a:pPr lvl="2">
              <a:buFont typeface="Arial" panose="020B0604020202020204" pitchFamily="34" charset="0"/>
              <a:buChar char="•"/>
            </a:pPr>
            <a:r>
              <a:rPr lang="en-GB" sz="1600" dirty="0">
                <a:latin typeface="Arial" panose="020B0604020202020204" pitchFamily="34" charset="0"/>
                <a:cs typeface="Arial" panose="020B0604020202020204" pitchFamily="34" charset="0"/>
              </a:rPr>
              <a:t> </a:t>
            </a:r>
            <a:r>
              <a:rPr lang="en-GB" sz="1600" dirty="0" err="1">
                <a:latin typeface="Arial" panose="020B0604020202020204" pitchFamily="34" charset="0"/>
                <a:cs typeface="Arial" panose="020B0604020202020204" pitchFamily="34" charset="0"/>
              </a:rPr>
              <a:t>pyjanitor</a:t>
            </a:r>
            <a:r>
              <a:rPr lang="en-GB" sz="1600" dirty="0">
                <a:latin typeface="Arial" panose="020B0604020202020204" pitchFamily="34" charset="0"/>
                <a:cs typeface="Arial" panose="020B0604020202020204" pitchFamily="34" charset="0"/>
              </a:rPr>
              <a:t> : </a:t>
            </a:r>
            <a:r>
              <a:rPr lang="en-GB" sz="1600" dirty="0">
                <a:latin typeface="Arial" panose="020B0604020202020204" pitchFamily="34" charset="0"/>
                <a:cs typeface="Arial" panose="020B0604020202020204" pitchFamily="34" charset="0"/>
                <a:hlinkClick r:id="rId13"/>
              </a:rPr>
              <a:t>https://github.com/ericmjl/pyjanitor</a:t>
            </a:r>
            <a:endParaRPr lang="en-GB" sz="1600"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lvl="2">
              <a:buFontTx/>
              <a:buChar char="-"/>
            </a:pPr>
            <a:r>
              <a:rPr lang="en-GB" sz="1600" dirty="0">
                <a:latin typeface="Arial" panose="020B0604020202020204" pitchFamily="34" charset="0"/>
                <a:cs typeface="Arial" panose="020B0604020202020204" pitchFamily="34" charset="0"/>
              </a:rPr>
              <a:t>Article : When RAP processes are not there…..</a:t>
            </a:r>
          </a:p>
          <a:p>
            <a:pPr marL="310896" lvl="2" indent="0">
              <a:buNone/>
            </a:pPr>
            <a:r>
              <a:rPr lang="en-GB" sz="1600" dirty="0">
                <a:latin typeface="Arial" panose="020B0604020202020204" pitchFamily="34" charset="0"/>
                <a:cs typeface="Arial" panose="020B0604020202020204" pitchFamily="34" charset="0"/>
                <a:hlinkClick r:id="rId14"/>
              </a:rPr>
              <a:t>https://www.bbc.co.uk/news/magazine-22223190</a:t>
            </a:r>
            <a:endParaRPr lang="en-GB" sz="1600" dirty="0">
              <a:latin typeface="Arial" panose="020B0604020202020204" pitchFamily="34" charset="0"/>
              <a:cs typeface="Arial" panose="020B0604020202020204" pitchFamily="34" charset="0"/>
            </a:endParaRPr>
          </a:p>
          <a:p>
            <a:pPr marL="310896" lvl="2" indent="0">
              <a:buNone/>
            </a:pPr>
            <a:endParaRPr lang="en-GB" sz="1600" dirty="0">
              <a:latin typeface="Arial" panose="020B0604020202020204" pitchFamily="34" charset="0"/>
              <a:cs typeface="Arial" panose="020B0604020202020204" pitchFamily="34" charset="0"/>
            </a:endParaRPr>
          </a:p>
          <a:p>
            <a:pPr marL="310896" lvl="2" indent="0">
              <a:buFont typeface="Wingdings 3" pitchFamily="18" charset="2"/>
              <a:buNone/>
            </a:pPr>
            <a:endParaRPr lang="en-GB" sz="1600" dirty="0">
              <a:latin typeface="Arial" panose="020B0604020202020204" pitchFamily="34" charset="0"/>
              <a:cs typeface="Arial" panose="020B0604020202020204" pitchFamily="34" charset="0"/>
            </a:endParaRPr>
          </a:p>
          <a:p>
            <a:endParaRPr lang="en-GB" dirty="0"/>
          </a:p>
        </p:txBody>
      </p:sp>
    </p:spTree>
    <p:extLst>
      <p:ext uri="{BB962C8B-B14F-4D97-AF65-F5344CB8AC3E}">
        <p14:creationId xmlns:p14="http://schemas.microsoft.com/office/powerpoint/2010/main" val="3876628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E81BC-9AEC-4816-9C8E-0944BE8728BB}"/>
              </a:ext>
            </a:extLst>
          </p:cNvPr>
          <p:cNvSpPr>
            <a:spLocks noGrp="1"/>
          </p:cNvSpPr>
          <p:nvPr>
            <p:ph type="title"/>
          </p:nvPr>
        </p:nvSpPr>
        <p:spPr/>
        <p:txBody>
          <a:bodyPr/>
          <a:lstStyle/>
          <a:p>
            <a:r>
              <a:rPr lang="en-GB" dirty="0"/>
              <a:t>Obligatory</a:t>
            </a:r>
            <a:br>
              <a:rPr lang="en-GB" dirty="0"/>
            </a:br>
            <a:r>
              <a:rPr lang="en-GB" dirty="0"/>
              <a:t>MEMES!</a:t>
            </a:r>
          </a:p>
        </p:txBody>
      </p:sp>
      <p:pic>
        <p:nvPicPr>
          <p:cNvPr id="1026" name="Picture 2" descr="O RLY? Excuses for Not Writing Unit Tests">
            <a:extLst>
              <a:ext uri="{FF2B5EF4-FFF2-40B4-BE49-F238E27FC236}">
                <a16:creationId xmlns:a16="http://schemas.microsoft.com/office/drawing/2014/main" id="{E8618B42-67E6-44A5-98C3-DD0CE07A4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940" y="66675"/>
            <a:ext cx="3426060" cy="39243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621A07C-B568-4D99-8E9A-CAC5F79BA9D7}"/>
              </a:ext>
            </a:extLst>
          </p:cNvPr>
          <p:cNvPicPr>
            <a:picLocks noChangeAspect="1"/>
          </p:cNvPicPr>
          <p:nvPr/>
        </p:nvPicPr>
        <p:blipFill>
          <a:blip r:embed="rId3"/>
          <a:stretch>
            <a:fillRect/>
          </a:stretch>
        </p:blipFill>
        <p:spPr>
          <a:xfrm>
            <a:off x="4829175" y="-16119"/>
            <a:ext cx="4007094" cy="4007094"/>
          </a:xfrm>
          <a:prstGeom prst="rect">
            <a:avLst/>
          </a:prstGeom>
        </p:spPr>
      </p:pic>
      <p:pic>
        <p:nvPicPr>
          <p:cNvPr id="5" name="Picture 4">
            <a:extLst>
              <a:ext uri="{FF2B5EF4-FFF2-40B4-BE49-F238E27FC236}">
                <a16:creationId xmlns:a16="http://schemas.microsoft.com/office/drawing/2014/main" id="{690CCD52-1753-4FA7-BB97-7FB5F7294B0B}"/>
              </a:ext>
            </a:extLst>
          </p:cNvPr>
          <p:cNvPicPr>
            <a:picLocks noChangeAspect="1"/>
          </p:cNvPicPr>
          <p:nvPr/>
        </p:nvPicPr>
        <p:blipFill>
          <a:blip r:embed="rId4"/>
          <a:stretch>
            <a:fillRect/>
          </a:stretch>
        </p:blipFill>
        <p:spPr>
          <a:xfrm>
            <a:off x="8293100" y="3931158"/>
            <a:ext cx="3813556" cy="2860167"/>
          </a:xfrm>
          <a:prstGeom prst="rect">
            <a:avLst/>
          </a:prstGeom>
        </p:spPr>
      </p:pic>
      <p:pic>
        <p:nvPicPr>
          <p:cNvPr id="3" name="Picture 2">
            <a:extLst>
              <a:ext uri="{FF2B5EF4-FFF2-40B4-BE49-F238E27FC236}">
                <a16:creationId xmlns:a16="http://schemas.microsoft.com/office/drawing/2014/main" id="{A4A8DF5F-CA8E-4464-9762-CB0CC9D57B6B}"/>
              </a:ext>
            </a:extLst>
          </p:cNvPr>
          <p:cNvPicPr>
            <a:picLocks noChangeAspect="1"/>
          </p:cNvPicPr>
          <p:nvPr/>
        </p:nvPicPr>
        <p:blipFill>
          <a:blip r:embed="rId5"/>
          <a:stretch>
            <a:fillRect/>
          </a:stretch>
        </p:blipFill>
        <p:spPr>
          <a:xfrm>
            <a:off x="4197350" y="3990975"/>
            <a:ext cx="4095750" cy="2714625"/>
          </a:xfrm>
          <a:prstGeom prst="rect">
            <a:avLst/>
          </a:prstGeom>
        </p:spPr>
      </p:pic>
      <p:pic>
        <p:nvPicPr>
          <p:cNvPr id="6" name="Picture 5">
            <a:extLst>
              <a:ext uri="{FF2B5EF4-FFF2-40B4-BE49-F238E27FC236}">
                <a16:creationId xmlns:a16="http://schemas.microsoft.com/office/drawing/2014/main" id="{C910228D-0A83-421E-BE34-A8F1A5D63B02}"/>
              </a:ext>
            </a:extLst>
          </p:cNvPr>
          <p:cNvPicPr>
            <a:picLocks noChangeAspect="1"/>
          </p:cNvPicPr>
          <p:nvPr/>
        </p:nvPicPr>
        <p:blipFill>
          <a:blip r:embed="rId6"/>
          <a:stretch>
            <a:fillRect/>
          </a:stretch>
        </p:blipFill>
        <p:spPr>
          <a:xfrm>
            <a:off x="0" y="3990975"/>
            <a:ext cx="4198700" cy="2714625"/>
          </a:xfrm>
          <a:prstGeom prst="rect">
            <a:avLst/>
          </a:prstGeom>
        </p:spPr>
      </p:pic>
    </p:spTree>
    <p:extLst>
      <p:ext uri="{BB962C8B-B14F-4D97-AF65-F5344CB8AC3E}">
        <p14:creationId xmlns:p14="http://schemas.microsoft.com/office/powerpoint/2010/main" val="2648309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C5CB7-8658-4C53-BD7B-14C5B1AD55F6}"/>
              </a:ext>
            </a:extLst>
          </p:cNvPr>
          <p:cNvSpPr>
            <a:spLocks noGrp="1"/>
          </p:cNvSpPr>
          <p:nvPr>
            <p:ph type="title"/>
          </p:nvPr>
        </p:nvSpPr>
        <p:spPr/>
        <p:txBody>
          <a:bodyPr/>
          <a:lstStyle/>
          <a:p>
            <a:r>
              <a:rPr lang="en-GB" dirty="0"/>
              <a:t>Testing II</a:t>
            </a:r>
          </a:p>
        </p:txBody>
      </p:sp>
      <p:sp>
        <p:nvSpPr>
          <p:cNvPr id="3" name="Content Placeholder 2">
            <a:extLst>
              <a:ext uri="{FF2B5EF4-FFF2-40B4-BE49-F238E27FC236}">
                <a16:creationId xmlns:a16="http://schemas.microsoft.com/office/drawing/2014/main" id="{ECD8D74F-8592-41B3-805F-C90810B7F745}"/>
              </a:ext>
            </a:extLst>
          </p:cNvPr>
          <p:cNvSpPr>
            <a:spLocks noGrp="1"/>
          </p:cNvSpPr>
          <p:nvPr>
            <p:ph idx="1"/>
          </p:nvPr>
        </p:nvSpPr>
        <p:spPr>
          <a:xfrm>
            <a:off x="1321249" y="3433276"/>
            <a:ext cx="7886700" cy="2997824"/>
          </a:xfrm>
        </p:spPr>
        <p:txBody>
          <a:bodyPr>
            <a:normAutofit/>
          </a:bodyPr>
          <a:lstStyle/>
          <a:p>
            <a:pPr>
              <a:buFont typeface="Wingdings" pitchFamily="2" charset="2"/>
              <a:buChar char="§"/>
            </a:pPr>
            <a:r>
              <a:rPr lang="en-US" dirty="0"/>
              <a:t>If you hate your test harness, you will never enjoy writing tests. It’ll always be a slog, and you’ll avoid it whenever you can.</a:t>
            </a:r>
          </a:p>
          <a:p>
            <a:pPr>
              <a:buFont typeface="Wingdings" pitchFamily="2" charset="2"/>
              <a:buChar char="§"/>
            </a:pPr>
            <a:r>
              <a:rPr lang="en-US" b="1" dirty="0" err="1"/>
              <a:t>pytest</a:t>
            </a:r>
            <a:r>
              <a:rPr lang="en-US" dirty="0"/>
              <a:t>  is a good package for helping with testing in Python. It minimizes the friction involved in writing tests to as little as possible</a:t>
            </a:r>
          </a:p>
          <a:p>
            <a:pPr>
              <a:buFont typeface="Wingdings" pitchFamily="2" charset="2"/>
              <a:buChar char="§"/>
            </a:pPr>
            <a:r>
              <a:rPr lang="en-GB" sz="2400" b="1" dirty="0" err="1"/>
              <a:t>testthat</a:t>
            </a:r>
            <a:r>
              <a:rPr lang="en-GB" sz="2400" dirty="0"/>
              <a:t> package works similarly for R</a:t>
            </a:r>
          </a:p>
          <a:p>
            <a:pPr marL="0" indent="0">
              <a:buNone/>
            </a:pPr>
            <a:endParaRPr lang="en-GB" dirty="0"/>
          </a:p>
          <a:p>
            <a:pPr marL="0" indent="0">
              <a:buNone/>
            </a:pPr>
            <a:endParaRPr lang="en-GB" dirty="0"/>
          </a:p>
          <a:p>
            <a:pPr marL="0" indent="0">
              <a:buNone/>
            </a:pPr>
            <a:endParaRPr lang="en-GB" sz="1125" dirty="0"/>
          </a:p>
          <a:p>
            <a:pPr marL="0" indent="0">
              <a:buNone/>
            </a:pPr>
            <a:endParaRPr lang="en-GB" sz="1125" b="1" dirty="0"/>
          </a:p>
          <a:p>
            <a:pPr marL="0" indent="0">
              <a:buNone/>
            </a:pPr>
            <a:endParaRPr lang="en-GB" sz="1125" b="1" dirty="0"/>
          </a:p>
          <a:p>
            <a:endParaRPr lang="en-GB" dirty="0"/>
          </a:p>
        </p:txBody>
      </p:sp>
      <p:pic>
        <p:nvPicPr>
          <p:cNvPr id="4" name="Picture 3">
            <a:extLst>
              <a:ext uri="{FF2B5EF4-FFF2-40B4-BE49-F238E27FC236}">
                <a16:creationId xmlns:a16="http://schemas.microsoft.com/office/drawing/2014/main" id="{36144116-31E8-4FB1-BF69-1F81F46271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1494" y="1869006"/>
            <a:ext cx="5030285" cy="1471039"/>
          </a:xfrm>
          <a:prstGeom prst="rect">
            <a:avLst/>
          </a:prstGeom>
        </p:spPr>
      </p:pic>
      <p:pic>
        <p:nvPicPr>
          <p:cNvPr id="2050" name="Picture 2" descr="https://github.com/r-lib/testthat/raw/master/man/figures/logo.png">
            <a:extLst>
              <a:ext uri="{FF2B5EF4-FFF2-40B4-BE49-F238E27FC236}">
                <a16:creationId xmlns:a16="http://schemas.microsoft.com/office/drawing/2014/main" id="{FE2F3C8E-8DA5-AF4B-A958-E9CC94675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237" y="4934166"/>
            <a:ext cx="644562" cy="7466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ytest">
            <a:extLst>
              <a:ext uri="{FF2B5EF4-FFF2-40B4-BE49-F238E27FC236}">
                <a16:creationId xmlns:a16="http://schemas.microsoft.com/office/drawing/2014/main" id="{F4562193-2905-CC4B-94E0-7068DF7503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9987" y="4201874"/>
            <a:ext cx="1144280" cy="601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787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16DE0-8502-47D7-BB0B-152528CEC8A9}"/>
              </a:ext>
            </a:extLst>
          </p:cNvPr>
          <p:cNvSpPr>
            <a:spLocks noGrp="1"/>
          </p:cNvSpPr>
          <p:nvPr>
            <p:ph type="title"/>
          </p:nvPr>
        </p:nvSpPr>
        <p:spPr/>
        <p:txBody>
          <a:bodyPr/>
          <a:lstStyle/>
          <a:p>
            <a:r>
              <a:rPr lang="en-GB" dirty="0"/>
              <a:t>What to test?</a:t>
            </a:r>
          </a:p>
        </p:txBody>
      </p:sp>
      <p:sp>
        <p:nvSpPr>
          <p:cNvPr id="3" name="Content Placeholder 2">
            <a:extLst>
              <a:ext uri="{FF2B5EF4-FFF2-40B4-BE49-F238E27FC236}">
                <a16:creationId xmlns:a16="http://schemas.microsoft.com/office/drawing/2014/main" id="{4C5066FE-92F2-43ED-AA3F-8D45DBE6FB5A}"/>
              </a:ext>
            </a:extLst>
          </p:cNvPr>
          <p:cNvSpPr>
            <a:spLocks noGrp="1"/>
          </p:cNvSpPr>
          <p:nvPr>
            <p:ph idx="1"/>
          </p:nvPr>
        </p:nvSpPr>
        <p:spPr>
          <a:xfrm>
            <a:off x="1024129" y="2286000"/>
            <a:ext cx="5441986" cy="4023360"/>
          </a:xfrm>
        </p:spPr>
        <p:txBody>
          <a:bodyPr/>
          <a:lstStyle/>
          <a:p>
            <a:r>
              <a:rPr lang="en-GB" dirty="0"/>
              <a:t>- Sanity tests  (</a:t>
            </a:r>
            <a:r>
              <a:rPr lang="en-GB" dirty="0" err="1"/>
              <a:t>eg.</a:t>
            </a:r>
            <a:r>
              <a:rPr lang="en-GB" dirty="0"/>
              <a:t> 1+1==2) . If this doesn’t work nothing will work </a:t>
            </a:r>
            <a:r>
              <a:rPr lang="en-GB" dirty="0">
                <a:sym typeface="Wingdings" panose="05000000000000000000" pitchFamily="2" charset="2"/>
              </a:rPr>
              <a:t></a:t>
            </a:r>
          </a:p>
          <a:p>
            <a:r>
              <a:rPr lang="en-GB" dirty="0">
                <a:sym typeface="Wingdings" panose="05000000000000000000" pitchFamily="2" charset="2"/>
              </a:rPr>
              <a:t>- Unit tests (usually testing the result of a specific function)</a:t>
            </a:r>
          </a:p>
          <a:p>
            <a:pPr lvl="1"/>
            <a:r>
              <a:rPr lang="en-GB" dirty="0">
                <a:sym typeface="Wingdings" panose="05000000000000000000" pitchFamily="2" charset="2"/>
              </a:rPr>
              <a:t>Usually human-validated cases of function results from known parameters </a:t>
            </a:r>
          </a:p>
          <a:p>
            <a:pPr lvl="1"/>
            <a:r>
              <a:rPr lang="en-GB" dirty="0">
                <a:sym typeface="Wingdings" panose="05000000000000000000" pitchFamily="2" charset="2"/>
              </a:rPr>
              <a:t>Edge cases perhaps?</a:t>
            </a:r>
          </a:p>
          <a:p>
            <a:pPr lvl="1"/>
            <a:r>
              <a:rPr lang="en-GB" dirty="0">
                <a:sym typeface="Wingdings" panose="05000000000000000000" pitchFamily="2" charset="2"/>
              </a:rPr>
              <a:t>Useful to first create the test (that fails) and then code the function in a correct way so it can pass the test (Test Driven Development)</a:t>
            </a:r>
          </a:p>
          <a:p>
            <a:pPr lvl="1"/>
            <a:r>
              <a:rPr lang="en-GB" dirty="0">
                <a:sym typeface="Wingdings" panose="05000000000000000000" pitchFamily="2" charset="2"/>
              </a:rPr>
              <a:t>But this is kind of…AUTO_MANUAL / Anecdote based unit testing</a:t>
            </a:r>
          </a:p>
        </p:txBody>
      </p:sp>
      <p:pic>
        <p:nvPicPr>
          <p:cNvPr id="4" name="Picture 3">
            <a:extLst>
              <a:ext uri="{FF2B5EF4-FFF2-40B4-BE49-F238E27FC236}">
                <a16:creationId xmlns:a16="http://schemas.microsoft.com/office/drawing/2014/main" id="{1FC979A1-38C2-4C8E-9767-C125D637BF51}"/>
              </a:ext>
            </a:extLst>
          </p:cNvPr>
          <p:cNvPicPr>
            <a:picLocks noChangeAspect="1"/>
          </p:cNvPicPr>
          <p:nvPr/>
        </p:nvPicPr>
        <p:blipFill>
          <a:blip r:embed="rId2"/>
          <a:stretch>
            <a:fillRect/>
          </a:stretch>
        </p:blipFill>
        <p:spPr>
          <a:xfrm>
            <a:off x="7621562" y="1203973"/>
            <a:ext cx="3914572" cy="2616924"/>
          </a:xfrm>
          <a:prstGeom prst="rect">
            <a:avLst/>
          </a:prstGeom>
        </p:spPr>
      </p:pic>
    </p:spTree>
    <p:extLst>
      <p:ext uri="{BB962C8B-B14F-4D97-AF65-F5344CB8AC3E}">
        <p14:creationId xmlns:p14="http://schemas.microsoft.com/office/powerpoint/2010/main" val="899111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6F3D5-66A1-4CB4-94FB-939E190EB164}"/>
              </a:ext>
            </a:extLst>
          </p:cNvPr>
          <p:cNvSpPr>
            <a:spLocks noGrp="1"/>
          </p:cNvSpPr>
          <p:nvPr>
            <p:ph type="title"/>
          </p:nvPr>
        </p:nvSpPr>
        <p:spPr/>
        <p:txBody>
          <a:bodyPr/>
          <a:lstStyle/>
          <a:p>
            <a:r>
              <a:rPr lang="en-GB" dirty="0"/>
              <a:t>Continuous </a:t>
            </a:r>
            <a:br>
              <a:rPr lang="en-GB" dirty="0"/>
            </a:br>
            <a:r>
              <a:rPr lang="en-GB" dirty="0"/>
              <a:t>Integration</a:t>
            </a:r>
          </a:p>
        </p:txBody>
      </p:sp>
      <p:sp>
        <p:nvSpPr>
          <p:cNvPr id="3" name="Content Placeholder 2">
            <a:extLst>
              <a:ext uri="{FF2B5EF4-FFF2-40B4-BE49-F238E27FC236}">
                <a16:creationId xmlns:a16="http://schemas.microsoft.com/office/drawing/2014/main" id="{159B1F0D-2A42-4819-8166-364414E1D4E2}"/>
              </a:ext>
            </a:extLst>
          </p:cNvPr>
          <p:cNvSpPr>
            <a:spLocks noGrp="1"/>
          </p:cNvSpPr>
          <p:nvPr>
            <p:ph idx="1"/>
          </p:nvPr>
        </p:nvSpPr>
        <p:spPr>
          <a:xfrm>
            <a:off x="2152650" y="2569369"/>
            <a:ext cx="7886700" cy="3263504"/>
          </a:xfrm>
        </p:spPr>
        <p:txBody>
          <a:bodyPr>
            <a:normAutofit fontScale="92500"/>
          </a:bodyPr>
          <a:lstStyle/>
          <a:p>
            <a:pPr>
              <a:buFontTx/>
              <a:buChar char="-"/>
            </a:pPr>
            <a:r>
              <a:rPr lang="en-US" dirty="0"/>
              <a:t> Continuous Integration is a software development practice where members of a team integrate their work on a main repo frequently.</a:t>
            </a:r>
          </a:p>
          <a:p>
            <a:pPr>
              <a:buFontTx/>
              <a:buChar char="-"/>
            </a:pPr>
            <a:r>
              <a:rPr lang="en-US" dirty="0"/>
              <a:t> Usually each person integrates their work at least daily leading to multiple integrations per day. </a:t>
            </a:r>
          </a:p>
          <a:p>
            <a:pPr>
              <a:buFontTx/>
              <a:buChar char="-"/>
            </a:pPr>
            <a:r>
              <a:rPr lang="en-US" dirty="0"/>
              <a:t> Each integration is verified by an automated build (that includes running an automated test harness) to detect integration errors as quickly as possible.</a:t>
            </a:r>
          </a:p>
          <a:p>
            <a:pPr>
              <a:buFontTx/>
              <a:buChar char="-"/>
            </a:pPr>
            <a:r>
              <a:rPr lang="en-US" dirty="0"/>
              <a:t> Many teams find that this approach leads to significantly reduced integration problems and allows a team to develop cohesive software more rapidly.</a:t>
            </a:r>
          </a:p>
          <a:p>
            <a:pPr>
              <a:buFontTx/>
              <a:buChar char="-"/>
            </a:pPr>
            <a:endParaRPr lang="en-GB" dirty="0"/>
          </a:p>
        </p:txBody>
      </p:sp>
      <p:pic>
        <p:nvPicPr>
          <p:cNvPr id="5" name="Picture 4">
            <a:extLst>
              <a:ext uri="{FF2B5EF4-FFF2-40B4-BE49-F238E27FC236}">
                <a16:creationId xmlns:a16="http://schemas.microsoft.com/office/drawing/2014/main" id="{2D25B112-AE32-42CF-9FA4-8811CB2E92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913" y="157377"/>
            <a:ext cx="5149661" cy="1554615"/>
          </a:xfrm>
          <a:prstGeom prst="rect">
            <a:avLst/>
          </a:prstGeom>
        </p:spPr>
      </p:pic>
    </p:spTree>
    <p:extLst>
      <p:ext uri="{BB962C8B-B14F-4D97-AF65-F5344CB8AC3E}">
        <p14:creationId xmlns:p14="http://schemas.microsoft.com/office/powerpoint/2010/main" val="2759167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ox.readthedocs.io/en/latest/_images/tox_flow.png">
            <a:extLst>
              <a:ext uri="{FF2B5EF4-FFF2-40B4-BE49-F238E27FC236}">
                <a16:creationId xmlns:a16="http://schemas.microsoft.com/office/drawing/2014/main" id="{606B8547-4B91-4089-9D04-35FF4733A9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72249" y="2002714"/>
            <a:ext cx="5228524" cy="39993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85DE4C0-F7DB-4DBC-AC7F-762EF8A1350D}"/>
              </a:ext>
            </a:extLst>
          </p:cNvPr>
          <p:cNvSpPr>
            <a:spLocks noGrp="1"/>
          </p:cNvSpPr>
          <p:nvPr>
            <p:ph type="title"/>
          </p:nvPr>
        </p:nvSpPr>
        <p:spPr/>
        <p:txBody>
          <a:bodyPr/>
          <a:lstStyle/>
          <a:p>
            <a:r>
              <a:rPr lang="en-GB" dirty="0"/>
              <a:t>Automatic testing I : environments</a:t>
            </a:r>
          </a:p>
        </p:txBody>
      </p:sp>
      <p:sp>
        <p:nvSpPr>
          <p:cNvPr id="5" name="Content Placeholder 2">
            <a:extLst>
              <a:ext uri="{FF2B5EF4-FFF2-40B4-BE49-F238E27FC236}">
                <a16:creationId xmlns:a16="http://schemas.microsoft.com/office/drawing/2014/main" id="{57BAA347-41DE-42AE-8698-E4E476D51A6A}"/>
              </a:ext>
            </a:extLst>
          </p:cNvPr>
          <p:cNvSpPr txBox="1">
            <a:spLocks/>
          </p:cNvSpPr>
          <p:nvPr/>
        </p:nvSpPr>
        <p:spPr>
          <a:xfrm>
            <a:off x="1024129" y="2286000"/>
            <a:ext cx="5108816" cy="3782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GB" dirty="0">
                <a:sym typeface="Wingdings" panose="05000000000000000000" pitchFamily="2" charset="2"/>
              </a:rPr>
              <a:t>- tox / </a:t>
            </a:r>
            <a:r>
              <a:rPr lang="en-GB" dirty="0" err="1">
                <a:sym typeface="Wingdings" panose="05000000000000000000" pitchFamily="2" charset="2"/>
              </a:rPr>
              <a:t>nox</a:t>
            </a:r>
            <a:r>
              <a:rPr lang="en-GB" dirty="0">
                <a:sym typeface="Wingdings" panose="05000000000000000000" pitchFamily="2" charset="2"/>
              </a:rPr>
              <a:t> for automating environments</a:t>
            </a:r>
          </a:p>
          <a:p>
            <a:r>
              <a:rPr lang="en-GB" dirty="0" err="1">
                <a:sym typeface="Wingdings" panose="05000000000000000000" pitchFamily="2" charset="2"/>
              </a:rPr>
              <a:t>ie</a:t>
            </a:r>
            <a:r>
              <a:rPr lang="en-GB" sz="1800" dirty="0">
                <a:sym typeface="Wingdings" panose="05000000000000000000" pitchFamily="2" charset="2"/>
              </a:rPr>
              <a:t>. Ok it works on my machine but does it work on:</a:t>
            </a:r>
          </a:p>
          <a:p>
            <a:pPr lvl="2"/>
            <a:r>
              <a:rPr lang="en-GB" dirty="0">
                <a:sym typeface="Wingdings" panose="05000000000000000000" pitchFamily="2" charset="2"/>
              </a:rPr>
              <a:t>Python 2.7+,3.3,3.4,3.5,3.6 ?</a:t>
            </a:r>
          </a:p>
          <a:p>
            <a:pPr lvl="2"/>
            <a:r>
              <a:rPr lang="en-GB" dirty="0">
                <a:sym typeface="Wingdings" panose="05000000000000000000" pitchFamily="2" charset="2"/>
              </a:rPr>
              <a:t>On both Win and Linux Based systems?</a:t>
            </a:r>
          </a:p>
          <a:p>
            <a:pPr lvl="2"/>
            <a:r>
              <a:rPr lang="en-GB" dirty="0">
                <a:sym typeface="Wingdings" panose="05000000000000000000" pitchFamily="2" charset="2"/>
              </a:rPr>
              <a:t>Already 10 combinations of </a:t>
            </a:r>
            <a:r>
              <a:rPr lang="en-GB" dirty="0" err="1">
                <a:sym typeface="Wingdings" panose="05000000000000000000" pitchFamily="2" charset="2"/>
              </a:rPr>
              <a:t>envs</a:t>
            </a:r>
            <a:endParaRPr lang="en-GB" dirty="0">
              <a:sym typeface="Wingdings" panose="05000000000000000000" pitchFamily="2" charset="2"/>
            </a:endParaRPr>
          </a:p>
          <a:p>
            <a:pPr lvl="2"/>
            <a:r>
              <a:rPr lang="en-GB" dirty="0">
                <a:sym typeface="Wingdings" panose="05000000000000000000" pitchFamily="2" charset="2"/>
              </a:rPr>
              <a:t>Tox/</a:t>
            </a:r>
            <a:r>
              <a:rPr lang="en-GB" dirty="0" err="1">
                <a:sym typeface="Wingdings" panose="05000000000000000000" pitchFamily="2" charset="2"/>
              </a:rPr>
              <a:t>nox</a:t>
            </a:r>
            <a:r>
              <a:rPr lang="en-GB" dirty="0">
                <a:sym typeface="Wingdings" panose="05000000000000000000" pitchFamily="2" charset="2"/>
              </a:rPr>
              <a:t> automate this for example</a:t>
            </a:r>
          </a:p>
          <a:p>
            <a:pPr marL="310896" lvl="2" indent="0">
              <a:buNone/>
            </a:pPr>
            <a:endParaRPr lang="en-GB" dirty="0">
              <a:sym typeface="Wingdings" panose="05000000000000000000" pitchFamily="2" charset="2"/>
            </a:endParaRPr>
          </a:p>
          <a:p>
            <a:pPr marL="310896" lvl="2" indent="0">
              <a:buNone/>
            </a:pPr>
            <a:endParaRPr lang="en-GB" dirty="0">
              <a:sym typeface="Wingdings" panose="05000000000000000000" pitchFamily="2" charset="2"/>
            </a:endParaRPr>
          </a:p>
          <a:p>
            <a:pPr lvl="2"/>
            <a:endParaRPr lang="en-GB" dirty="0">
              <a:sym typeface="Wingdings" panose="05000000000000000000" pitchFamily="2" charset="2"/>
            </a:endParaRPr>
          </a:p>
          <a:p>
            <a:pPr lvl="2"/>
            <a:endParaRPr lang="en-GB" dirty="0">
              <a:sym typeface="Wingdings" panose="05000000000000000000" pitchFamily="2" charset="2"/>
            </a:endParaRPr>
          </a:p>
          <a:p>
            <a:pPr lvl="2"/>
            <a:endParaRPr lang="en-GB" dirty="0">
              <a:sym typeface="Wingdings" panose="05000000000000000000" pitchFamily="2" charset="2"/>
            </a:endParaRPr>
          </a:p>
          <a:p>
            <a:pPr marL="310896" lvl="2" indent="0">
              <a:buNone/>
            </a:pPr>
            <a:r>
              <a:rPr lang="en-GB" dirty="0" err="1"/>
              <a:t>envlist</a:t>
            </a:r>
            <a:r>
              <a:rPr lang="en-GB" dirty="0"/>
              <a:t>={py27,py33,py34,py35,py36}-{</a:t>
            </a:r>
            <a:r>
              <a:rPr lang="en-GB" dirty="0" err="1"/>
              <a:t>windows,linux</a:t>
            </a:r>
            <a:r>
              <a:rPr lang="en-GB" dirty="0"/>
              <a:t>}</a:t>
            </a:r>
            <a:endParaRPr lang="en-GB" dirty="0">
              <a:sym typeface="Wingdings" panose="05000000000000000000" pitchFamily="2" charset="2"/>
            </a:endParaRPr>
          </a:p>
          <a:p>
            <a:pPr marL="0" indent="0">
              <a:buNone/>
            </a:pPr>
            <a:endParaRPr lang="en-GB" dirty="0">
              <a:sym typeface="Wingdings" panose="05000000000000000000" pitchFamily="2" charset="2"/>
            </a:endParaRPr>
          </a:p>
        </p:txBody>
      </p:sp>
    </p:spTree>
    <p:extLst>
      <p:ext uri="{BB962C8B-B14F-4D97-AF65-F5344CB8AC3E}">
        <p14:creationId xmlns:p14="http://schemas.microsoft.com/office/powerpoint/2010/main" val="1446037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DE4C0-F7DB-4DBC-AC7F-762EF8A1350D}"/>
              </a:ext>
            </a:extLst>
          </p:cNvPr>
          <p:cNvSpPr>
            <a:spLocks noGrp="1"/>
          </p:cNvSpPr>
          <p:nvPr>
            <p:ph type="title"/>
          </p:nvPr>
        </p:nvSpPr>
        <p:spPr/>
        <p:txBody>
          <a:bodyPr/>
          <a:lstStyle/>
          <a:p>
            <a:r>
              <a:rPr lang="en-GB" dirty="0"/>
              <a:t>Automatic testing II (basics)</a:t>
            </a:r>
          </a:p>
        </p:txBody>
      </p:sp>
      <p:sp>
        <p:nvSpPr>
          <p:cNvPr id="5" name="Content Placeholder 2">
            <a:extLst>
              <a:ext uri="{FF2B5EF4-FFF2-40B4-BE49-F238E27FC236}">
                <a16:creationId xmlns:a16="http://schemas.microsoft.com/office/drawing/2014/main" id="{57BAA347-41DE-42AE-8698-E4E476D51A6A}"/>
              </a:ext>
            </a:extLst>
          </p:cNvPr>
          <p:cNvSpPr txBox="1">
            <a:spLocks/>
          </p:cNvSpPr>
          <p:nvPr/>
        </p:nvSpPr>
        <p:spPr>
          <a:xfrm>
            <a:off x="1024129" y="2286000"/>
            <a:ext cx="4866718" cy="3986784"/>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GB" dirty="0">
                <a:sym typeface="Wingdings" panose="05000000000000000000" pitchFamily="2" charset="2"/>
              </a:rPr>
              <a:t>- </a:t>
            </a:r>
            <a:r>
              <a:rPr lang="en-GB" dirty="0" err="1">
                <a:sym typeface="Wingdings" panose="05000000000000000000" pitchFamily="2" charset="2"/>
              </a:rPr>
              <a:t>py.test</a:t>
            </a:r>
            <a:r>
              <a:rPr lang="en-GB" dirty="0">
                <a:sym typeface="Wingdings" panose="05000000000000000000" pitchFamily="2" charset="2"/>
              </a:rPr>
              <a:t> </a:t>
            </a:r>
            <a:r>
              <a:rPr lang="en-GB" dirty="0">
                <a:solidFill>
                  <a:schemeClr val="accent5">
                    <a:lumMod val="60000"/>
                    <a:lumOff val="40000"/>
                  </a:schemeClr>
                </a:solidFill>
                <a:sym typeface="Wingdings" panose="05000000000000000000" pitchFamily="2" charset="2"/>
              </a:rPr>
              <a:t>parameterize</a:t>
            </a:r>
            <a:r>
              <a:rPr lang="en-GB" dirty="0">
                <a:sym typeface="Wingdings" panose="05000000000000000000" pitchFamily="2" charset="2"/>
              </a:rPr>
              <a:t> / </a:t>
            </a:r>
            <a:r>
              <a:rPr lang="en-GB" dirty="0">
                <a:solidFill>
                  <a:schemeClr val="accent5">
                    <a:lumMod val="60000"/>
                    <a:lumOff val="40000"/>
                  </a:schemeClr>
                </a:solidFill>
                <a:sym typeface="Wingdings" panose="05000000000000000000" pitchFamily="2" charset="2"/>
              </a:rPr>
              <a:t>fixtures</a:t>
            </a:r>
            <a:r>
              <a:rPr lang="en-GB" dirty="0">
                <a:sym typeface="Wingdings" panose="05000000000000000000" pitchFamily="2" charset="2"/>
              </a:rPr>
              <a:t> for unit tests</a:t>
            </a:r>
          </a:p>
          <a:p>
            <a:r>
              <a:rPr lang="en-US" dirty="0"/>
              <a:t>- Fixture functions can be parametrized in which case they will be called multiple times, each time executing the set of dependent tests</a:t>
            </a:r>
          </a:p>
          <a:p>
            <a:r>
              <a:rPr lang="en-US" dirty="0"/>
              <a:t>- Test functions usually do not need to be aware of their re-running. </a:t>
            </a:r>
          </a:p>
          <a:p>
            <a:r>
              <a:rPr lang="en-US" dirty="0"/>
              <a:t>- Fixture parametrization helps to write exhaustive functional tests for components which themselves can be configured in multiple ways</a:t>
            </a:r>
            <a:endParaRPr lang="en-GB" dirty="0">
              <a:sym typeface="Wingdings" panose="05000000000000000000" pitchFamily="2" charset="2"/>
            </a:endParaRPr>
          </a:p>
          <a:p>
            <a:pPr marL="0" indent="0">
              <a:buNone/>
            </a:pPr>
            <a:endParaRPr lang="en-GB" dirty="0">
              <a:sym typeface="Wingdings" panose="05000000000000000000" pitchFamily="2" charset="2"/>
            </a:endParaRPr>
          </a:p>
        </p:txBody>
      </p:sp>
      <p:pic>
        <p:nvPicPr>
          <p:cNvPr id="6" name="Picture 5">
            <a:extLst>
              <a:ext uri="{FF2B5EF4-FFF2-40B4-BE49-F238E27FC236}">
                <a16:creationId xmlns:a16="http://schemas.microsoft.com/office/drawing/2014/main" id="{7CFBC382-9F0A-433B-9081-16D28DDA0DF6}"/>
              </a:ext>
            </a:extLst>
          </p:cNvPr>
          <p:cNvPicPr>
            <a:picLocks noChangeAspect="1"/>
          </p:cNvPicPr>
          <p:nvPr/>
        </p:nvPicPr>
        <p:blipFill>
          <a:blip r:embed="rId2"/>
          <a:stretch>
            <a:fillRect/>
          </a:stretch>
        </p:blipFill>
        <p:spPr>
          <a:xfrm>
            <a:off x="6787723" y="2286000"/>
            <a:ext cx="5329033" cy="3609975"/>
          </a:xfrm>
          <a:prstGeom prst="rect">
            <a:avLst/>
          </a:prstGeom>
        </p:spPr>
      </p:pic>
    </p:spTree>
    <p:extLst>
      <p:ext uri="{BB962C8B-B14F-4D97-AF65-F5344CB8AC3E}">
        <p14:creationId xmlns:p14="http://schemas.microsoft.com/office/powerpoint/2010/main" val="168705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DE4C0-F7DB-4DBC-AC7F-762EF8A1350D}"/>
              </a:ext>
            </a:extLst>
          </p:cNvPr>
          <p:cNvSpPr>
            <a:spLocks noGrp="1"/>
          </p:cNvSpPr>
          <p:nvPr>
            <p:ph type="title"/>
          </p:nvPr>
        </p:nvSpPr>
        <p:spPr/>
        <p:txBody>
          <a:bodyPr/>
          <a:lstStyle/>
          <a:p>
            <a:r>
              <a:rPr lang="en-GB" dirty="0"/>
              <a:t>Automatic testing III (PBT) in python</a:t>
            </a:r>
          </a:p>
        </p:txBody>
      </p:sp>
      <p:sp>
        <p:nvSpPr>
          <p:cNvPr id="5" name="Content Placeholder 2">
            <a:extLst>
              <a:ext uri="{FF2B5EF4-FFF2-40B4-BE49-F238E27FC236}">
                <a16:creationId xmlns:a16="http://schemas.microsoft.com/office/drawing/2014/main" id="{57BAA347-41DE-42AE-8698-E4E476D51A6A}"/>
              </a:ext>
            </a:extLst>
          </p:cNvPr>
          <p:cNvSpPr txBox="1">
            <a:spLocks/>
          </p:cNvSpPr>
          <p:nvPr/>
        </p:nvSpPr>
        <p:spPr>
          <a:xfrm>
            <a:off x="1024129" y="2286000"/>
            <a:ext cx="4866718" cy="398678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GB" dirty="0">
                <a:sym typeface="Wingdings" panose="05000000000000000000" pitchFamily="2" charset="2"/>
              </a:rPr>
              <a:t>- hypothesis module</a:t>
            </a:r>
          </a:p>
          <a:p>
            <a:r>
              <a:rPr lang="en-GB" dirty="0">
                <a:sym typeface="Wingdings" panose="05000000000000000000" pitchFamily="2" charset="2"/>
              </a:rPr>
              <a:t>Property Based Testing:</a:t>
            </a:r>
          </a:p>
          <a:p>
            <a:pPr>
              <a:buFont typeface="Wingdings" panose="05000000000000000000" pitchFamily="2" charset="2"/>
              <a:buChar char="§"/>
            </a:pPr>
            <a:r>
              <a:rPr lang="en-GB" dirty="0"/>
              <a:t> Describe the input</a:t>
            </a:r>
          </a:p>
          <a:p>
            <a:pPr>
              <a:buFont typeface="Wingdings" panose="05000000000000000000" pitchFamily="2" charset="2"/>
              <a:buChar char="§"/>
            </a:pPr>
            <a:r>
              <a:rPr lang="en-US" dirty="0"/>
              <a:t> Describe the </a:t>
            </a:r>
            <a:r>
              <a:rPr lang="en-US" i="1" dirty="0"/>
              <a:t>properties </a:t>
            </a:r>
            <a:r>
              <a:rPr lang="en-US" dirty="0"/>
              <a:t>of the output</a:t>
            </a:r>
          </a:p>
          <a:p>
            <a:pPr>
              <a:buFont typeface="Wingdings" panose="05000000000000000000" pitchFamily="2" charset="2"/>
              <a:buChar char="§"/>
            </a:pPr>
            <a:r>
              <a:rPr lang="en-US" dirty="0"/>
              <a:t> Have the computer try lots of random examples – check they don’t fail</a:t>
            </a:r>
          </a:p>
          <a:p>
            <a:pPr>
              <a:buFont typeface="Wingdings" panose="05000000000000000000" pitchFamily="2" charset="2"/>
              <a:buChar char="§"/>
            </a:pPr>
            <a:r>
              <a:rPr lang="en-US" dirty="0" err="1">
                <a:sym typeface="Wingdings" panose="05000000000000000000" pitchFamily="2" charset="2"/>
              </a:rPr>
              <a:t>Availiable</a:t>
            </a:r>
            <a:r>
              <a:rPr lang="en-US" dirty="0">
                <a:sym typeface="Wingdings" panose="05000000000000000000" pitchFamily="2" charset="2"/>
              </a:rPr>
              <a:t> as a </a:t>
            </a:r>
            <a:r>
              <a:rPr lang="en-US" dirty="0" err="1">
                <a:sym typeface="Wingdings" panose="05000000000000000000" pitchFamily="2" charset="2"/>
              </a:rPr>
              <a:t>pytest</a:t>
            </a:r>
            <a:r>
              <a:rPr lang="en-US" dirty="0">
                <a:sym typeface="Wingdings" panose="05000000000000000000" pitchFamily="2" charset="2"/>
              </a:rPr>
              <a:t> plugin</a:t>
            </a:r>
            <a:endParaRPr lang="en-GB" dirty="0">
              <a:sym typeface="Wingdings" panose="05000000000000000000" pitchFamily="2" charset="2"/>
            </a:endParaRPr>
          </a:p>
        </p:txBody>
      </p:sp>
      <p:pic>
        <p:nvPicPr>
          <p:cNvPr id="3" name="Picture 2">
            <a:extLst>
              <a:ext uri="{FF2B5EF4-FFF2-40B4-BE49-F238E27FC236}">
                <a16:creationId xmlns:a16="http://schemas.microsoft.com/office/drawing/2014/main" id="{9E5B3FF4-5CDE-4F05-BAAD-19E1BB92465F}"/>
              </a:ext>
            </a:extLst>
          </p:cNvPr>
          <p:cNvPicPr>
            <a:picLocks noChangeAspect="1"/>
          </p:cNvPicPr>
          <p:nvPr/>
        </p:nvPicPr>
        <p:blipFill rotWithShape="1">
          <a:blip r:embed="rId2"/>
          <a:srcRect l="616" t="18825" r="-616" b="-18825"/>
          <a:stretch/>
        </p:blipFill>
        <p:spPr>
          <a:xfrm>
            <a:off x="6096000" y="2084832"/>
            <a:ext cx="5846885" cy="3681985"/>
          </a:xfrm>
          <a:prstGeom prst="rect">
            <a:avLst/>
          </a:prstGeom>
        </p:spPr>
      </p:pic>
    </p:spTree>
    <p:extLst>
      <p:ext uri="{BB962C8B-B14F-4D97-AF65-F5344CB8AC3E}">
        <p14:creationId xmlns:p14="http://schemas.microsoft.com/office/powerpoint/2010/main" val="188135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DE4C0-F7DB-4DBC-AC7F-762EF8A1350D}"/>
              </a:ext>
            </a:extLst>
          </p:cNvPr>
          <p:cNvSpPr>
            <a:spLocks noGrp="1"/>
          </p:cNvSpPr>
          <p:nvPr>
            <p:ph type="title"/>
          </p:nvPr>
        </p:nvSpPr>
        <p:spPr/>
        <p:txBody>
          <a:bodyPr/>
          <a:lstStyle/>
          <a:p>
            <a:r>
              <a:rPr lang="en-GB" dirty="0"/>
              <a:t>Automatic testing III (PBT) in R</a:t>
            </a:r>
          </a:p>
        </p:txBody>
      </p:sp>
      <p:sp>
        <p:nvSpPr>
          <p:cNvPr id="5" name="Content Placeholder 2">
            <a:extLst>
              <a:ext uri="{FF2B5EF4-FFF2-40B4-BE49-F238E27FC236}">
                <a16:creationId xmlns:a16="http://schemas.microsoft.com/office/drawing/2014/main" id="{57BAA347-41DE-42AE-8698-E4E476D51A6A}"/>
              </a:ext>
            </a:extLst>
          </p:cNvPr>
          <p:cNvSpPr txBox="1">
            <a:spLocks/>
          </p:cNvSpPr>
          <p:nvPr/>
        </p:nvSpPr>
        <p:spPr>
          <a:xfrm>
            <a:off x="1024129" y="2286000"/>
            <a:ext cx="4418310" cy="398678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GB" dirty="0">
                <a:sym typeface="Wingdings" panose="05000000000000000000" pitchFamily="2" charset="2"/>
              </a:rPr>
              <a:t>- hedgehog library</a:t>
            </a:r>
          </a:p>
        </p:txBody>
      </p:sp>
      <p:pic>
        <p:nvPicPr>
          <p:cNvPr id="4" name="Picture 3">
            <a:extLst>
              <a:ext uri="{FF2B5EF4-FFF2-40B4-BE49-F238E27FC236}">
                <a16:creationId xmlns:a16="http://schemas.microsoft.com/office/drawing/2014/main" id="{9D6B559D-C4BA-41AD-A0E2-3AA790967FD1}"/>
              </a:ext>
            </a:extLst>
          </p:cNvPr>
          <p:cNvPicPr>
            <a:picLocks noChangeAspect="1"/>
          </p:cNvPicPr>
          <p:nvPr/>
        </p:nvPicPr>
        <p:blipFill>
          <a:blip r:embed="rId2"/>
          <a:stretch>
            <a:fillRect/>
          </a:stretch>
        </p:blipFill>
        <p:spPr>
          <a:xfrm>
            <a:off x="4546512" y="1897158"/>
            <a:ext cx="6823452" cy="4516354"/>
          </a:xfrm>
          <a:prstGeom prst="rect">
            <a:avLst/>
          </a:prstGeom>
        </p:spPr>
      </p:pic>
    </p:spTree>
    <p:extLst>
      <p:ext uri="{BB962C8B-B14F-4D97-AF65-F5344CB8AC3E}">
        <p14:creationId xmlns:p14="http://schemas.microsoft.com/office/powerpoint/2010/main" val="16377543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8050</TotalTime>
  <Words>1236</Words>
  <Application>Microsoft Office PowerPoint</Application>
  <PresentationFormat>Widescreen</PresentationFormat>
  <Paragraphs>183</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Calibri</vt:lpstr>
      <vt:lpstr>PT Sans</vt:lpstr>
      <vt:lpstr>Tw Cen MT</vt:lpstr>
      <vt:lpstr>Tw Cen MT Condensed</vt:lpstr>
      <vt:lpstr>Verdana</vt:lpstr>
      <vt:lpstr>Wingdings</vt:lpstr>
      <vt:lpstr>Wingdings 3</vt:lpstr>
      <vt:lpstr>Integral</vt:lpstr>
      <vt:lpstr>Theodore MANAssis  @ONS Testing (A RAP PERSPECTIVE)</vt:lpstr>
      <vt:lpstr>Testing </vt:lpstr>
      <vt:lpstr>Testing II</vt:lpstr>
      <vt:lpstr>What to test?</vt:lpstr>
      <vt:lpstr>Continuous  Integration</vt:lpstr>
      <vt:lpstr>Automatic testing I : environments</vt:lpstr>
      <vt:lpstr>Automatic testing II (basics)</vt:lpstr>
      <vt:lpstr>Automatic testing III (PBT) in python</vt:lpstr>
      <vt:lpstr>Automatic testing III (PBT) in R</vt:lpstr>
      <vt:lpstr>Property based testing (nice to have)</vt:lpstr>
      <vt:lpstr>Code/Test Coverage </vt:lpstr>
      <vt:lpstr>“Covered” doesn’t mean “well tested” </vt:lpstr>
      <vt:lpstr>Automatic testing IV: Mutation Testing</vt:lpstr>
      <vt:lpstr>Automatic testing IV:  Mutation Testing</vt:lpstr>
      <vt:lpstr>Unit testing…the end?</vt:lpstr>
      <vt:lpstr>PowerPoint Presentation</vt:lpstr>
      <vt:lpstr>Unit tests are not enough. </vt:lpstr>
      <vt:lpstr>Integration Testing</vt:lpstr>
      <vt:lpstr>Integration Testing</vt:lpstr>
      <vt:lpstr>Code Auto-Documentation  </vt:lpstr>
      <vt:lpstr>Documentation  </vt:lpstr>
      <vt:lpstr>Continuous Integration</vt:lpstr>
      <vt:lpstr>Project organization</vt:lpstr>
      <vt:lpstr>Current RAP work </vt:lpstr>
      <vt:lpstr>References and material of interest</vt:lpstr>
      <vt:lpstr>Obligatory MEMES!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 code library for wider use (A RAP PERSPECTIVE)</dc:title>
  <dc:creator>Manassis, Theodore</dc:creator>
  <cp:lastModifiedBy>Manassis, Theodore</cp:lastModifiedBy>
  <cp:revision>89</cp:revision>
  <dcterms:created xsi:type="dcterms:W3CDTF">2019-05-07T12:53:03Z</dcterms:created>
  <dcterms:modified xsi:type="dcterms:W3CDTF">2019-05-31T11:20:58Z</dcterms:modified>
</cp:coreProperties>
</file>